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4"/>
  </p:notesMasterIdLst>
  <p:handoutMasterIdLst>
    <p:handoutMasterId r:id="rId35"/>
  </p:handoutMasterIdLst>
  <p:sldIdLst>
    <p:sldId id="353" r:id="rId2"/>
    <p:sldId id="35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92" r:id="rId18"/>
    <p:sldId id="389" r:id="rId19"/>
    <p:sldId id="393" r:id="rId20"/>
    <p:sldId id="390" r:id="rId21"/>
    <p:sldId id="394" r:id="rId22"/>
    <p:sldId id="391" r:id="rId23"/>
    <p:sldId id="395" r:id="rId24"/>
    <p:sldId id="397" r:id="rId25"/>
    <p:sldId id="396" r:id="rId26"/>
    <p:sldId id="398" r:id="rId27"/>
    <p:sldId id="399" r:id="rId28"/>
    <p:sldId id="400" r:id="rId29"/>
    <p:sldId id="401" r:id="rId30"/>
    <p:sldId id="403" r:id="rId31"/>
    <p:sldId id="402" r:id="rId32"/>
    <p:sldId id="404" r:id="rId33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CC6600"/>
    <a:srgbClr val="66FF33"/>
    <a:srgbClr val="EBEBFF"/>
    <a:srgbClr val="E7E7FF"/>
    <a:srgbClr val="E1E1FF"/>
    <a:srgbClr val="CCCCFF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79859" autoAdjust="0"/>
  </p:normalViewPr>
  <p:slideViewPr>
    <p:cSldViewPr>
      <p:cViewPr varScale="1">
        <p:scale>
          <a:sx n="93" d="100"/>
          <a:sy n="93" d="100"/>
        </p:scale>
        <p:origin x="18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100C9D-5435-413A-BF52-2B15EB002061}" type="datetime1">
              <a:rPr lang="zh-TW" altLang="en-US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170E82-7C65-4478-A546-780942979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1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0364E5-E223-41E7-8F7B-C58689653AC1}" type="datetime1">
              <a:rPr lang="zh-TW" altLang="en-US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67C58D4-8247-4CDB-B8D8-366157AD7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5464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F011DFF-4CF2-4B16-A707-64B28036040A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9D338C6-14FA-48CC-A73D-B1557EEBA41C}" type="datetime1">
              <a:rPr lang="zh-TW" altLang="en-US" smtClean="0"/>
              <a:pPr eaLnBrk="1" hangingPunct="1"/>
              <a:t>2016/10/12</a:t>
            </a:fld>
            <a:endParaRPr lang="en-US" altLang="zh-TW" smtClean="0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/>
              <a:t>CSIE CIAL Lab</a:t>
            </a:r>
          </a:p>
        </p:txBody>
      </p:sp>
      <p:sp>
        <p:nvSpPr>
          <p:cNvPr id="47109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B507DD77-2F27-408A-A247-AD7484650273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3100" y="508000"/>
            <a:ext cx="3397250" cy="2549525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2931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0423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dirty="0" smtClean="0"/>
              <a:t>RR</a:t>
            </a:r>
            <a:r>
              <a:rPr lang="zh-TW" altLang="en-US" dirty="0" smtClean="0"/>
              <a:t> 在 </a:t>
            </a:r>
            <a:r>
              <a:rPr lang="en-US" altLang="zh-TW" dirty="0" smtClean="0"/>
              <a:t>Response size</a:t>
            </a:r>
            <a:r>
              <a:rPr lang="en-US" altLang="zh-TW" baseline="0" dirty="0" smtClean="0"/>
              <a:t> 1600 KB </a:t>
            </a:r>
            <a:r>
              <a:rPr lang="zh-TW" altLang="en-US" baseline="0" dirty="0" smtClean="0"/>
              <a:t>時，表現比 </a:t>
            </a:r>
            <a:r>
              <a:rPr lang="en-US" altLang="zh-TW" baseline="0" dirty="0" smtClean="0"/>
              <a:t>IPH</a:t>
            </a:r>
            <a:r>
              <a:rPr lang="zh-TW" altLang="en-US" baseline="0" dirty="0" smtClean="0"/>
              <a:t> 好</a:t>
            </a:r>
            <a:endParaRPr lang="en-US" altLang="zh-TW" baseline="0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因為 </a:t>
            </a:r>
            <a:r>
              <a:rPr lang="en-US" altLang="zh-TW" dirty="0" smtClean="0"/>
              <a:t>RR</a:t>
            </a:r>
            <a:r>
              <a:rPr lang="zh-TW" altLang="en-US" dirty="0" smtClean="0"/>
              <a:t> 是平均分佈，</a:t>
            </a:r>
            <a:r>
              <a:rPr lang="en-US" altLang="zh-TW" dirty="0" smtClean="0"/>
              <a:t>IPH</a:t>
            </a:r>
            <a:r>
              <a:rPr lang="zh-TW" altLang="en-US" dirty="0" smtClean="0"/>
              <a:t> 有機會較不平均。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看起來每個封包都會被導入 </a:t>
            </a:r>
            <a:r>
              <a:rPr lang="en-US" altLang="zh-TW" dirty="0" smtClean="0"/>
              <a:t>controller </a:t>
            </a:r>
            <a:r>
              <a:rPr lang="zh-TW" altLang="en-US" dirty="0" smtClean="0"/>
              <a:t>，但作者說這對 </a:t>
            </a:r>
            <a:r>
              <a:rPr lang="en-US" altLang="zh-TW" dirty="0" smtClean="0"/>
              <a:t>controller </a:t>
            </a:r>
            <a:r>
              <a:rPr lang="zh-TW" altLang="en-US" dirty="0" smtClean="0"/>
              <a:t>沒有什麼負擔，不過沒有提出什麼數據。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379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提出一種 </a:t>
            </a:r>
            <a:r>
              <a:rPr lang="en-US" altLang="zh-TW" dirty="0" err="1" smtClean="0"/>
              <a:t>uLoBal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的架構</a:t>
            </a:r>
            <a:endParaRPr lang="en-US" altLang="zh-TW" baseline="0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基於 </a:t>
            </a:r>
            <a:r>
              <a:rPr lang="en-US" altLang="zh-TW" dirty="0" err="1" smtClean="0"/>
              <a:t>sdn</a:t>
            </a:r>
            <a:r>
              <a:rPr lang="en-US" altLang="zh-TW" baseline="0" dirty="0" smtClean="0"/>
              <a:t>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load balancer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可以把 </a:t>
            </a:r>
            <a:r>
              <a:rPr lang="en-US" altLang="zh-TW" dirty="0" smtClean="0"/>
              <a:t>request </a:t>
            </a:r>
            <a:r>
              <a:rPr lang="zh-TW" altLang="en-US" dirty="0" smtClean="0"/>
              <a:t>分散道不同 </a:t>
            </a:r>
            <a:r>
              <a:rPr lang="en-US" altLang="zh-TW" dirty="0" smtClean="0"/>
              <a:t>server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上</a:t>
            </a:r>
            <a:endParaRPr lang="en-US" altLang="zh-TW" baseline="0" dirty="0" smtClean="0"/>
          </a:p>
          <a:p>
            <a:pPr marL="228600" indent="-228600">
              <a:buAutoNum type="arabicPeriod"/>
            </a:pPr>
            <a:r>
              <a:rPr lang="zh-TW" altLang="en-US" baseline="0" dirty="0" smtClean="0"/>
              <a:t>而且可以定義多種服務來分散流量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9129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環境架設在 </a:t>
            </a:r>
            <a:r>
              <a:rPr lang="en-US" altLang="zh-TW" dirty="0" err="1" smtClean="0"/>
              <a:t>Mininet</a:t>
            </a:r>
            <a:r>
              <a:rPr lang="en-US" altLang="zh-TW" dirty="0" smtClean="0"/>
              <a:t> </a:t>
            </a:r>
            <a:r>
              <a:rPr lang="zh-TW" altLang="en-US" dirty="0" smtClean="0"/>
              <a:t>上模擬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CDN</a:t>
            </a:r>
            <a:r>
              <a:rPr lang="zh-TW" altLang="en-US" dirty="0" smtClean="0"/>
              <a:t> </a:t>
            </a:r>
            <a:r>
              <a:rPr lang="en-US" altLang="zh-TW" dirty="0" smtClean="0"/>
              <a:t>server </a:t>
            </a:r>
            <a:r>
              <a:rPr lang="zh-TW" altLang="en-US" dirty="0" smtClean="0"/>
              <a:t>負責分散靜態內容的流量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作者特別使用這個服務應該只是為了證明他架構的可用性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71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將控制平面從 </a:t>
            </a:r>
            <a:r>
              <a:rPr lang="en-US" altLang="zh-TW" dirty="0" smtClean="0"/>
              <a:t>device </a:t>
            </a:r>
            <a:r>
              <a:rPr lang="zh-TW" altLang="en-US" dirty="0" smtClean="0"/>
              <a:t>中分離出來。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將網路做集中式的控制。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8099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4612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定期向每個 </a:t>
            </a:r>
            <a:r>
              <a:rPr lang="en-US" altLang="zh-TW" dirty="0" smtClean="0"/>
              <a:t>switch </a:t>
            </a:r>
            <a:r>
              <a:rPr lang="zh-TW" altLang="en-US" dirty="0" smtClean="0"/>
              <a:t>收集資料。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245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8764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有 </a:t>
            </a:r>
            <a:r>
              <a:rPr lang="en-US" altLang="zh-TW" dirty="0" smtClean="0"/>
              <a:t>10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個 </a:t>
            </a:r>
            <a:r>
              <a:rPr lang="en-US" altLang="zh-TW" baseline="0" dirty="0" smtClean="0"/>
              <a:t>client </a:t>
            </a:r>
            <a:r>
              <a:rPr lang="zh-TW" altLang="en-US" baseline="0" dirty="0" smtClean="0"/>
              <a:t>分布在每個節點上</a:t>
            </a:r>
            <a:endParaRPr lang="en-US" altLang="zh-TW" baseline="0" dirty="0" smtClean="0"/>
          </a:p>
          <a:p>
            <a:pPr marL="228600" indent="-228600">
              <a:buAutoNum type="arabicPeriod"/>
            </a:pPr>
            <a:r>
              <a:rPr lang="zh-TW" altLang="en-US" baseline="0" dirty="0" smtClean="0"/>
              <a:t>每個 </a:t>
            </a:r>
            <a:r>
              <a:rPr lang="en-US" altLang="zh-TW" baseline="0" dirty="0" smtClean="0"/>
              <a:t>request</a:t>
            </a:r>
            <a:r>
              <a:rPr lang="zh-TW" altLang="en-US" baseline="0" dirty="0" smtClean="0"/>
              <a:t> 隨機選擇 </a:t>
            </a:r>
            <a:r>
              <a:rPr lang="en-US" altLang="zh-TW" baseline="0" dirty="0" smtClean="0"/>
              <a:t>server</a:t>
            </a:r>
          </a:p>
          <a:p>
            <a:pPr marL="228600" indent="-228600">
              <a:buAutoNum type="arabicPeriod"/>
            </a:pPr>
            <a:r>
              <a:rPr lang="zh-TW" altLang="en-US" baseline="0" dirty="0" smtClean="0"/>
              <a:t>每個 </a:t>
            </a:r>
            <a:r>
              <a:rPr lang="en-US" altLang="zh-TW" baseline="0" dirty="0" smtClean="0"/>
              <a:t>client </a:t>
            </a:r>
            <a:r>
              <a:rPr lang="zh-TW" altLang="en-US" baseline="0" dirty="0" smtClean="0"/>
              <a:t>發出 </a:t>
            </a:r>
            <a:r>
              <a:rPr lang="en-US" altLang="zh-TW" baseline="0" dirty="0" smtClean="0"/>
              <a:t>10^6 </a:t>
            </a:r>
            <a:r>
              <a:rPr lang="zh-TW" altLang="en-US" baseline="0" dirty="0" smtClean="0"/>
              <a:t>個 </a:t>
            </a:r>
            <a:r>
              <a:rPr lang="en-US" altLang="zh-TW" baseline="0" dirty="0" smtClean="0"/>
              <a:t>request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5490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dirty="0" smtClean="0"/>
              <a:t>RR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IPH</a:t>
            </a:r>
            <a:r>
              <a:rPr lang="zh-TW" altLang="en-US" dirty="0" smtClean="0"/>
              <a:t> 的走向都差不多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RR</a:t>
            </a:r>
            <a:r>
              <a:rPr lang="zh-TW" altLang="en-US" dirty="0" smtClean="0"/>
              <a:t> 有比較低的延遲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似乎是因為距離的關係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957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>
              <a:ea typeface="新細明體" pitchFamily="18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732-0661-4510-8994-21747E367F95}" type="datetime1">
              <a:rPr lang="zh-TW" altLang="en-US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25C8-037D-4D9C-A89D-84B4CBED0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0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0299-9B71-4CE5-8AF3-49E78D1409C8}" type="datetime1">
              <a:rPr lang="zh-TW" altLang="en-US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5581-8FB1-4BA3-A1BD-7283ADB7F1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51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5"/>
            <a:ext cx="192405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5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9290-2659-4358-AE6E-0D2AB2AB43AE}" type="datetime1">
              <a:rPr lang="zh-TW" altLang="en-US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8D4B-52B5-445E-B845-CE63557AFE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6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82F-EB1F-4CA9-A2BB-73C8CA86B6DC}" type="datetime1">
              <a:rPr lang="zh-TW" altLang="en-US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B881-FCCB-4025-94C8-DA2AFB2801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730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2556-DD1A-4320-A61A-1EEC9D929459}" type="datetime1">
              <a:rPr lang="zh-TW" altLang="en-US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0783-66AB-4E9E-B57F-90858DA08A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5826-75D5-42B3-A5C4-B229DF8C6A71}" type="datetime1">
              <a:rPr lang="zh-TW" altLang="en-US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51E2-EEAA-4669-B8F0-B40FD5B3C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2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0D1-7F77-4D1A-BD2B-AA0AFA56A26A}" type="datetime1">
              <a:rPr lang="zh-TW" altLang="en-US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54AE-326A-49DC-BA3C-648274DC3B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1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7D96-79B4-4AC6-A23F-82AC22FB9E37}" type="datetime1">
              <a:rPr lang="zh-TW" altLang="en-US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1F05-B80C-4342-AEC2-30DC8D76B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3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D481-9A74-41A8-A3DD-B725FABA0BFD}" type="datetime1">
              <a:rPr lang="zh-TW" altLang="en-US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68F9-24E6-4439-86FC-553CFE561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4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32D8-DDB8-4D0D-A821-5B579638449B}" type="datetime1">
              <a:rPr lang="zh-TW" altLang="en-US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23CC-A3E8-494E-B22F-9BADF4484A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49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8D2E-D3A3-40BD-85D2-775B7A5B698A}" type="datetime1">
              <a:rPr lang="zh-TW" altLang="en-US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9615-97A3-4B50-80FA-CDDFC7E016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4AE2-8279-4719-AA7D-0CCC31134587}" type="datetime1">
              <a:rPr lang="zh-TW" altLang="en-US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E641-5E6C-4237-BE88-7A5ACB6AC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2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583F-7C87-430E-BA42-51959189E1EB}" type="datetime1">
              <a:rPr lang="zh-TW" altLang="en-US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F0DD-2EB3-4841-BC04-5E0E052FC0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85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5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623A5B-BE50-49C9-96A3-44CA19F684C2}" type="datetime1">
              <a:rPr lang="zh-TW" altLang="en-US"/>
              <a:pPr>
                <a:defRPr/>
              </a:pPr>
              <a:t>2016/10/12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2008DEC-E19B-4006-9D6C-42694AEFA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5" y="212725"/>
            <a:ext cx="8823325" cy="6096000"/>
            <a:chOff x="106" y="28"/>
            <a:chExt cx="5558" cy="3840"/>
          </a:xfrm>
        </p:grpSpPr>
        <p:sp>
          <p:nvSpPr>
            <p:cNvPr id="99336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8118" y="1052736"/>
            <a:ext cx="8785225" cy="1944687"/>
          </a:xfrm>
        </p:spPr>
        <p:txBody>
          <a:bodyPr/>
          <a:lstStyle/>
          <a:p>
            <a:r>
              <a:rPr lang="en-US" altLang="zh-TW" sz="2800" b="1" i="0" dirty="0" err="1"/>
              <a:t>uLoBal</a:t>
            </a:r>
            <a:r>
              <a:rPr lang="en-US" altLang="zh-TW" sz="2800" b="1" i="0" dirty="0"/>
              <a:t>: Enabling In-Network Load </a:t>
            </a:r>
            <a:r>
              <a:rPr lang="en-US" altLang="zh-TW" sz="2800" b="1" i="0" dirty="0" smtClean="0"/>
              <a:t>Balancing for </a:t>
            </a:r>
            <a:r>
              <a:rPr lang="en-US" altLang="zh-TW" sz="2800" b="1" i="0" dirty="0"/>
              <a:t>Arbitrary Internet Services on SDN</a:t>
            </a:r>
            <a:endParaRPr lang="zh-TW" altLang="zh-TW" sz="2800" i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429000"/>
            <a:ext cx="6444716" cy="2160588"/>
          </a:xfrm>
        </p:spPr>
        <p:txBody>
          <a:bodyPr/>
          <a:lstStyle/>
          <a:p>
            <a:pPr algn="l"/>
            <a:r>
              <a:rPr lang="en-US" altLang="zh-TW" sz="1800" dirty="0"/>
              <a:t>Author: Alex F R </a:t>
            </a:r>
            <a:r>
              <a:rPr lang="en-US" altLang="zh-TW" sz="1800" dirty="0" err="1"/>
              <a:t>Trajano</a:t>
            </a:r>
            <a:endParaRPr lang="en-US" altLang="zh-TW" sz="1800" dirty="0" smtClean="0"/>
          </a:p>
          <a:p>
            <a:pPr algn="l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Publisher/Conference: </a:t>
            </a:r>
            <a:r>
              <a:rPr lang="en-US" altLang="zh-TW" sz="1800" dirty="0"/>
              <a:t>ICN 2016 Networks</a:t>
            </a:r>
            <a:endPara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</a:t>
            </a:r>
            <a:r>
              <a:rPr lang="en-US" altLang="zh-TW" sz="1800" dirty="0"/>
              <a:t>Cheng-Feng </a:t>
            </a:r>
            <a:r>
              <a:rPr lang="en-US" altLang="zh-TW" sz="1800" dirty="0" err="1"/>
              <a:t>Ke</a:t>
            </a:r>
            <a:endParaRPr lang="en-US" altLang="zh-TW" sz="1800" dirty="0" smtClean="0"/>
          </a:p>
          <a:p>
            <a:pPr algn="l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2016/09/28</a:t>
            </a:r>
            <a:endParaRPr kumimoji="0" lang="en-US" altLang="zh-TW" sz="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00200" y="6016625"/>
            <a:ext cx="5961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600" dirty="0"/>
              <a:t>Department of Computer Science and Information Engineering </a:t>
            </a:r>
          </a:p>
          <a:p>
            <a:pPr algn="ctr" eaLnBrk="0" hangingPunct="0"/>
            <a:r>
              <a:rPr lang="en-US" altLang="zh-TW" sz="1600" dirty="0"/>
              <a:t>National Cheng Kung University, Taiwan R.O.C.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Management </a:t>
            </a:r>
            <a:r>
              <a:rPr lang="en-US" altLang="zh-TW" sz="2800" dirty="0" smtClean="0"/>
              <a:t>Module</a:t>
            </a:r>
          </a:p>
          <a:p>
            <a:pPr lvl="1"/>
            <a:endParaRPr lang="en-US" altLang="zh-TW" sz="2300" dirty="0" smtClean="0"/>
          </a:p>
          <a:p>
            <a:pPr lvl="1"/>
            <a:r>
              <a:rPr lang="en-US" altLang="zh-TW" sz="2300" dirty="0" smtClean="0"/>
              <a:t>Methods </a:t>
            </a:r>
            <a:r>
              <a:rPr lang="en-US" altLang="zh-TW" sz="2300" dirty="0"/>
              <a:t>1 and 2 of the API use </a:t>
            </a:r>
            <a:r>
              <a:rPr lang="en-US" altLang="zh-TW" sz="2300" dirty="0" smtClean="0"/>
              <a:t>exactly this </a:t>
            </a:r>
            <a:r>
              <a:rPr lang="en-US" altLang="zh-TW" sz="2300" dirty="0"/>
              <a:t>tuple in order to </a:t>
            </a:r>
            <a:r>
              <a:rPr lang="en-US" altLang="zh-TW" sz="2300" dirty="0">
                <a:solidFill>
                  <a:srgbClr val="FF0000"/>
                </a:solidFill>
              </a:rPr>
              <a:t>add or remove endpoints </a:t>
            </a:r>
            <a:r>
              <a:rPr lang="en-US" altLang="zh-TW" sz="2300" dirty="0"/>
              <a:t>to/from </a:t>
            </a:r>
            <a:r>
              <a:rPr lang="en-US" altLang="zh-TW" sz="2300" dirty="0" smtClean="0"/>
              <a:t>the load </a:t>
            </a:r>
            <a:r>
              <a:rPr lang="en-US" altLang="zh-TW" sz="2300" dirty="0"/>
              <a:t>balancing</a:t>
            </a:r>
            <a:r>
              <a:rPr lang="en-US" altLang="zh-TW" sz="2300" dirty="0" smtClean="0"/>
              <a:t>.</a:t>
            </a:r>
          </a:p>
          <a:p>
            <a:pPr lvl="1"/>
            <a:endParaRPr lang="en-US" altLang="zh-TW" sz="2300" dirty="0" smtClean="0"/>
          </a:p>
          <a:p>
            <a:pPr lvl="1"/>
            <a:endParaRPr lang="en-US" altLang="zh-TW" sz="2300" dirty="0"/>
          </a:p>
          <a:p>
            <a:pPr lvl="1"/>
            <a:r>
              <a:rPr lang="en-US" altLang="zh-TW" sz="2300" dirty="0" err="1" smtClean="0"/>
              <a:t>inserServiceEndpoint</a:t>
            </a:r>
            <a:r>
              <a:rPr lang="en-US" altLang="zh-TW" sz="2300" dirty="0" smtClean="0"/>
              <a:t>(1, 127.0.0.1, 22)</a:t>
            </a:r>
          </a:p>
          <a:p>
            <a:pPr lvl="1"/>
            <a:r>
              <a:rPr lang="en-US" altLang="zh-TW" sz="2300" dirty="0" err="1"/>
              <a:t>inserServiceEndpoint</a:t>
            </a:r>
            <a:r>
              <a:rPr lang="en-US" altLang="zh-TW" sz="2300" dirty="0"/>
              <a:t>(1, </a:t>
            </a:r>
            <a:r>
              <a:rPr lang="en-US" altLang="zh-TW" sz="2300" dirty="0" smtClean="0"/>
              <a:t>127.0.0.2, </a:t>
            </a:r>
            <a:r>
              <a:rPr lang="en-US" altLang="zh-TW" sz="2300" dirty="0"/>
              <a:t>22</a:t>
            </a:r>
            <a:r>
              <a:rPr lang="en-US" altLang="zh-TW" sz="2300" dirty="0" smtClean="0"/>
              <a:t>)</a:t>
            </a:r>
          </a:p>
          <a:p>
            <a:pPr lvl="1"/>
            <a:r>
              <a:rPr lang="en-US" altLang="zh-TW" sz="2300" dirty="0" err="1" smtClean="0"/>
              <a:t>inserServiceEndpoint</a:t>
            </a:r>
            <a:r>
              <a:rPr lang="en-US" altLang="zh-TW" sz="2300" dirty="0" smtClean="0"/>
              <a:t>(2, 127.0.0.3, </a:t>
            </a:r>
            <a:r>
              <a:rPr lang="en-US" altLang="zh-TW" sz="2300" dirty="0"/>
              <a:t>22</a:t>
            </a:r>
            <a:r>
              <a:rPr lang="en-US" altLang="zh-TW" sz="2300" dirty="0" smtClean="0"/>
              <a:t>)</a:t>
            </a:r>
          </a:p>
          <a:p>
            <a:pPr lvl="1"/>
            <a:r>
              <a:rPr lang="en-US" altLang="zh-TW" sz="2300" dirty="0" err="1" smtClean="0"/>
              <a:t>inserServiceEndpoint</a:t>
            </a:r>
            <a:r>
              <a:rPr lang="en-US" altLang="zh-TW" sz="2300" dirty="0" smtClean="0"/>
              <a:t>(2, 127.0.0.4, </a:t>
            </a:r>
            <a:r>
              <a:rPr lang="en-US" altLang="zh-TW" sz="2300" dirty="0"/>
              <a:t>22)</a:t>
            </a:r>
            <a:endParaRPr lang="en-US" altLang="zh-TW" sz="23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National Cheng Kung University CSIE Computer &amp; Internet Architecture Lab 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907" y="170146"/>
            <a:ext cx="5400093" cy="124272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77059"/>
              </p:ext>
            </p:extLst>
          </p:nvPr>
        </p:nvGraphicFramePr>
        <p:xfrm>
          <a:off x="6270090" y="3212976"/>
          <a:ext cx="2658394" cy="295119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06266">
                  <a:extLst>
                    <a:ext uri="{9D8B030D-6E8A-4147-A177-3AD203B41FA5}">
                      <a16:colId xmlns:a16="http://schemas.microsoft.com/office/drawing/2014/main" val="280762296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34204491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Server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ServiceId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56121"/>
                  </a:ext>
                </a:extLst>
              </a:tr>
              <a:tr h="6463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Web</a:t>
                      </a:r>
                      <a:r>
                        <a:rPr lang="en-US" altLang="zh-TW" sz="1800" baseline="0" dirty="0" smtClean="0">
                          <a:solidFill>
                            <a:schemeClr val="tx1"/>
                          </a:solidFill>
                        </a:rPr>
                        <a:t> server 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127.0.0.1:22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05182"/>
                  </a:ext>
                </a:extLst>
              </a:tr>
              <a:tr h="6463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Web</a:t>
                      </a:r>
                      <a:r>
                        <a:rPr lang="en-US" altLang="zh-TW" sz="1800" baseline="0" dirty="0" smtClean="0"/>
                        <a:t> server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127.0.0.2:22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78650"/>
                  </a:ext>
                </a:extLst>
              </a:tr>
              <a:tr h="6463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CDN</a:t>
                      </a:r>
                      <a:r>
                        <a:rPr lang="en-US" altLang="zh-TW" sz="1800" baseline="0" dirty="0" smtClean="0"/>
                        <a:t> server 1</a:t>
                      </a:r>
                    </a:p>
                    <a:p>
                      <a:pPr algn="ctr"/>
                      <a:r>
                        <a:rPr lang="en-US" altLang="zh-TW" sz="1800" dirty="0" smtClean="0"/>
                        <a:t>127.0.0.3:22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90387"/>
                  </a:ext>
                </a:extLst>
              </a:tr>
              <a:tr h="6463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CDN</a:t>
                      </a:r>
                      <a:r>
                        <a:rPr lang="en-US" altLang="zh-TW" sz="1800" baseline="0" dirty="0" smtClean="0"/>
                        <a:t> server 2</a:t>
                      </a:r>
                    </a:p>
                    <a:p>
                      <a:pPr algn="ctr"/>
                      <a:r>
                        <a:rPr lang="en-US" altLang="zh-TW" sz="1800" dirty="0" smtClean="0"/>
                        <a:t>127.0.0.4:22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58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9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Management </a:t>
            </a:r>
            <a:r>
              <a:rPr lang="en-US" altLang="zh-TW" sz="2800" dirty="0" smtClean="0"/>
              <a:t>Module</a:t>
            </a:r>
          </a:p>
          <a:p>
            <a:pPr lvl="1"/>
            <a:r>
              <a:rPr lang="en-US" altLang="zh-TW" sz="2300" dirty="0"/>
              <a:t>Method 3 is </a:t>
            </a:r>
            <a:r>
              <a:rPr lang="en-US" altLang="zh-TW" sz="2300" dirty="0">
                <a:solidFill>
                  <a:srgbClr val="FF0000"/>
                </a:solidFill>
              </a:rPr>
              <a:t>used by an external </a:t>
            </a:r>
            <a:r>
              <a:rPr lang="en-US" altLang="zh-TW" sz="2300" dirty="0" smtClean="0">
                <a:solidFill>
                  <a:srgbClr val="FF0000"/>
                </a:solidFill>
              </a:rPr>
              <a:t>monitoring system </a:t>
            </a:r>
            <a:r>
              <a:rPr lang="en-US" altLang="zh-TW" sz="2300" dirty="0">
                <a:solidFill>
                  <a:srgbClr val="FF0000"/>
                </a:solidFill>
              </a:rPr>
              <a:t>that updates the load information of each server </a:t>
            </a:r>
            <a:r>
              <a:rPr lang="en-US" altLang="zh-TW" sz="2300" dirty="0" smtClean="0"/>
              <a:t>that provides </a:t>
            </a:r>
            <a:r>
              <a:rPr lang="en-US" altLang="zh-TW" sz="2300" dirty="0"/>
              <a:t>access to the service, being the Load value </a:t>
            </a:r>
            <a:r>
              <a:rPr lang="en-US" altLang="zh-TW" sz="2300" dirty="0" smtClean="0"/>
              <a:t>the last </a:t>
            </a:r>
            <a:r>
              <a:rPr lang="en-US" altLang="zh-TW" sz="2300" dirty="0"/>
              <a:t>load measure of a server normalized within the </a:t>
            </a:r>
            <a:r>
              <a:rPr lang="en-US" altLang="zh-TW" sz="2300" dirty="0" smtClean="0"/>
              <a:t>interval [0</a:t>
            </a:r>
            <a:r>
              <a:rPr lang="en-US" altLang="zh-TW" sz="2300" dirty="0"/>
              <a:t>; 10]</a:t>
            </a:r>
            <a:endParaRPr lang="en-US" altLang="zh-TW" sz="23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National Cheng Kung University CSIE Computer &amp; Internet Architecture Lab 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907" y="170146"/>
            <a:ext cx="5400093" cy="12427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l="46761" r="8542"/>
          <a:stretch/>
        </p:blipFill>
        <p:spPr>
          <a:xfrm>
            <a:off x="3203848" y="3429000"/>
            <a:ext cx="3060340" cy="26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Management </a:t>
            </a:r>
            <a:r>
              <a:rPr lang="en-US" altLang="zh-TW" sz="2800" dirty="0" smtClean="0"/>
              <a:t>Module</a:t>
            </a:r>
          </a:p>
          <a:p>
            <a:pPr lvl="1"/>
            <a:r>
              <a:rPr lang="en-US" altLang="zh-TW" sz="2300" dirty="0" smtClean="0"/>
              <a:t>Method </a:t>
            </a:r>
            <a:r>
              <a:rPr lang="en-US" altLang="zh-TW" sz="2300" dirty="0"/>
              <a:t>4 using one of three possible </a:t>
            </a:r>
            <a:r>
              <a:rPr lang="en-US" altLang="zh-TW" sz="2300" dirty="0" smtClean="0"/>
              <a:t>values: </a:t>
            </a:r>
            <a:r>
              <a:rPr lang="en-US" altLang="zh-TW" sz="2300" dirty="0" err="1" smtClean="0"/>
              <a:t>ServerRoundRobin</a:t>
            </a:r>
            <a:r>
              <a:rPr lang="en-US" altLang="zh-TW" sz="2300" dirty="0"/>
              <a:t>, </a:t>
            </a:r>
            <a:r>
              <a:rPr lang="en-US" altLang="zh-TW" sz="2300" dirty="0" err="1"/>
              <a:t>ServerIpHash</a:t>
            </a:r>
            <a:r>
              <a:rPr lang="en-US" altLang="zh-TW" sz="2300" dirty="0"/>
              <a:t> or </a:t>
            </a:r>
            <a:r>
              <a:rPr lang="en-US" altLang="zh-TW" sz="2300" dirty="0" err="1"/>
              <a:t>NetServerLoad</a:t>
            </a:r>
            <a:r>
              <a:rPr lang="en-US" altLang="zh-TW" sz="2300" dirty="0"/>
              <a:t>, </a:t>
            </a:r>
            <a:r>
              <a:rPr lang="en-US" altLang="zh-TW" sz="2300" dirty="0" smtClean="0"/>
              <a:t>making the </a:t>
            </a:r>
            <a:r>
              <a:rPr lang="en-US" altLang="zh-TW" sz="2300" dirty="0"/>
              <a:t>load balancer to </a:t>
            </a:r>
            <a:r>
              <a:rPr lang="en-US" altLang="zh-TW" sz="2300" dirty="0">
                <a:solidFill>
                  <a:srgbClr val="FF0000"/>
                </a:solidFill>
              </a:rPr>
              <a:t>change the balancing </a:t>
            </a:r>
            <a:r>
              <a:rPr lang="en-US" altLang="zh-TW" sz="2300" dirty="0" smtClean="0">
                <a:solidFill>
                  <a:srgbClr val="FF0000"/>
                </a:solidFill>
              </a:rPr>
              <a:t>algorithm</a:t>
            </a:r>
            <a:r>
              <a:rPr lang="en-US" altLang="zh-TW" sz="2300" dirty="0" smtClean="0"/>
              <a:t>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National Cheng Kung University CSIE Computer &amp; Internet Architecture Lab 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907" y="170146"/>
            <a:ext cx="5400093" cy="124272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377739"/>
              </p:ext>
            </p:extLst>
          </p:nvPr>
        </p:nvGraphicFramePr>
        <p:xfrm>
          <a:off x="5618046" y="3914490"/>
          <a:ext cx="2840154" cy="146651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24596">
                  <a:extLst>
                    <a:ext uri="{9D8B030D-6E8A-4147-A177-3AD203B41FA5}">
                      <a16:colId xmlns:a16="http://schemas.microsoft.com/office/drawing/2014/main" val="2807622966"/>
                    </a:ext>
                  </a:extLst>
                </a:gridCol>
                <a:gridCol w="1615558">
                  <a:extLst>
                    <a:ext uri="{9D8B030D-6E8A-4147-A177-3AD203B41FA5}">
                      <a16:colId xmlns:a16="http://schemas.microsoft.com/office/drawing/2014/main" val="3342044912"/>
                    </a:ext>
                  </a:extLst>
                </a:gridCol>
              </a:tblGrid>
              <a:tr h="43988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ServiceId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Mode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56121"/>
                  </a:ext>
                </a:extLst>
              </a:tr>
              <a:tr h="51331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 smtClean="0"/>
                        <a:t>NetServerLoad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05182"/>
                  </a:ext>
                </a:extLst>
              </a:tr>
              <a:tr h="51331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 smtClean="0"/>
                        <a:t>NetServerLoad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78650"/>
                  </a:ext>
                </a:extLst>
              </a:tr>
            </a:tbl>
          </a:graphicData>
        </a:graphic>
      </p:graphicFrame>
      <p:cxnSp>
        <p:nvCxnSpPr>
          <p:cNvPr id="12" name="直線單箭頭接點 13"/>
          <p:cNvCxnSpPr>
            <a:stCxn id="11" idx="1"/>
          </p:cNvCxnSpPr>
          <p:nvPr/>
        </p:nvCxnSpPr>
        <p:spPr>
          <a:xfrm flipH="1" flipV="1">
            <a:off x="4610100" y="4149080"/>
            <a:ext cx="1007946" cy="4986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3"/>
          <p:cNvCxnSpPr>
            <a:stCxn id="11" idx="1"/>
          </p:cNvCxnSpPr>
          <p:nvPr/>
        </p:nvCxnSpPr>
        <p:spPr>
          <a:xfrm flipH="1">
            <a:off x="4610100" y="4647745"/>
            <a:ext cx="1007946" cy="912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3"/>
          <p:cNvCxnSpPr/>
          <p:nvPr/>
        </p:nvCxnSpPr>
        <p:spPr>
          <a:xfrm flipH="1">
            <a:off x="4610100" y="5121189"/>
            <a:ext cx="1007946" cy="1440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13"/>
          <p:cNvCxnSpPr/>
          <p:nvPr/>
        </p:nvCxnSpPr>
        <p:spPr>
          <a:xfrm flipH="1">
            <a:off x="4610100" y="5121189"/>
            <a:ext cx="1007946" cy="64807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518784"/>
              </p:ext>
            </p:extLst>
          </p:nvPr>
        </p:nvGraphicFramePr>
        <p:xfrm>
          <a:off x="1951706" y="3410107"/>
          <a:ext cx="2658394" cy="25665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06266">
                  <a:extLst>
                    <a:ext uri="{9D8B030D-6E8A-4147-A177-3AD203B41FA5}">
                      <a16:colId xmlns:a16="http://schemas.microsoft.com/office/drawing/2014/main" val="280762296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342044912"/>
                    </a:ext>
                  </a:extLst>
                </a:gridCol>
              </a:tblGrid>
              <a:tr h="51331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Server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ServiceId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56121"/>
                  </a:ext>
                </a:extLst>
              </a:tr>
              <a:tr h="51331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Web</a:t>
                      </a:r>
                      <a:r>
                        <a:rPr lang="en-US" altLang="zh-TW" baseline="0" dirty="0" smtClean="0"/>
                        <a:t> server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05182"/>
                  </a:ext>
                </a:extLst>
              </a:tr>
              <a:tr h="51331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Web</a:t>
                      </a:r>
                      <a:r>
                        <a:rPr lang="en-US" altLang="zh-TW" baseline="0" dirty="0" smtClean="0"/>
                        <a:t> server 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78650"/>
                  </a:ext>
                </a:extLst>
              </a:tr>
              <a:tr h="51331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CDN</a:t>
                      </a:r>
                      <a:r>
                        <a:rPr lang="en-US" altLang="zh-TW" baseline="0" dirty="0" smtClean="0"/>
                        <a:t> server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90387"/>
                  </a:ext>
                </a:extLst>
              </a:tr>
              <a:tr h="51331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CDN</a:t>
                      </a:r>
                      <a:r>
                        <a:rPr lang="en-US" altLang="zh-TW" baseline="0" dirty="0" smtClean="0"/>
                        <a:t> server 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58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3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Network Monitoring </a:t>
            </a:r>
            <a:r>
              <a:rPr lang="en-US" altLang="zh-TW" sz="2800" dirty="0" smtClean="0"/>
              <a:t>Module</a:t>
            </a:r>
            <a:endParaRPr lang="en-US" altLang="zh-TW" sz="2800" dirty="0"/>
          </a:p>
          <a:p>
            <a:pPr lvl="1"/>
            <a:endParaRPr lang="en-US" altLang="zh-TW" sz="2300" dirty="0" smtClean="0"/>
          </a:p>
          <a:p>
            <a:pPr lvl="1"/>
            <a:r>
              <a:rPr lang="en-US" altLang="zh-TW" sz="2300" dirty="0" smtClean="0"/>
              <a:t>(1) collect </a:t>
            </a:r>
            <a:r>
              <a:rPr lang="en-US" altLang="zh-TW" sz="2300" dirty="0"/>
              <a:t>statistics on every port of every switch of the SDN </a:t>
            </a:r>
            <a:r>
              <a:rPr lang="en-US" altLang="zh-TW" sz="2300" dirty="0" smtClean="0"/>
              <a:t>at predefined </a:t>
            </a:r>
            <a:r>
              <a:rPr lang="en-US" altLang="zh-TW" sz="2300" dirty="0"/>
              <a:t>time intervals; </a:t>
            </a:r>
            <a:endParaRPr lang="en-US" altLang="zh-TW" sz="2300" dirty="0" smtClean="0"/>
          </a:p>
          <a:p>
            <a:pPr lvl="1"/>
            <a:endParaRPr lang="en-US" altLang="zh-TW" sz="2300" dirty="0"/>
          </a:p>
          <a:p>
            <a:pPr lvl="1"/>
            <a:r>
              <a:rPr lang="en-US" altLang="zh-TW" sz="2300" dirty="0" smtClean="0"/>
              <a:t>(</a:t>
            </a:r>
            <a:r>
              <a:rPr lang="en-US" altLang="zh-TW" sz="2300" dirty="0"/>
              <a:t>2) calculate the minimum </a:t>
            </a:r>
            <a:r>
              <a:rPr lang="en-US" altLang="zh-TW" sz="2300" dirty="0" smtClean="0"/>
              <a:t>spanning tree </a:t>
            </a:r>
            <a:r>
              <a:rPr lang="en-US" altLang="zh-TW" sz="2300" dirty="0"/>
              <a:t>of the network graph using the collected statistics as </a:t>
            </a:r>
            <a:r>
              <a:rPr lang="en-US" altLang="zh-TW" sz="2300" dirty="0" smtClean="0"/>
              <a:t>the cost </a:t>
            </a:r>
            <a:r>
              <a:rPr lang="en-US" altLang="zh-TW" sz="2300" dirty="0"/>
              <a:t>metric</a:t>
            </a:r>
            <a:r>
              <a:rPr lang="en-US" altLang="zh-TW" sz="2300" dirty="0" smtClean="0"/>
              <a:t>.</a:t>
            </a:r>
          </a:p>
          <a:p>
            <a:pPr lvl="1"/>
            <a:endParaRPr lang="en-US" altLang="zh-TW" sz="2300" dirty="0"/>
          </a:p>
          <a:p>
            <a:pPr lvl="1"/>
            <a:r>
              <a:rPr lang="en-US" altLang="zh-TW" sz="2300" dirty="0" err="1" smtClean="0"/>
              <a:t>Dijkstra</a:t>
            </a:r>
            <a:r>
              <a:rPr lang="en-US" altLang="zh-TW" sz="2300" dirty="0" smtClean="0"/>
              <a:t> algorithm </a:t>
            </a:r>
            <a:r>
              <a:rPr lang="en-US" altLang="zh-TW" sz="2300" dirty="0"/>
              <a:t>is used to compute the minimum spanning </a:t>
            </a:r>
            <a:r>
              <a:rPr lang="en-US" altLang="zh-TW" sz="2300" dirty="0" smtClean="0"/>
              <a:t>tree.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92" y="444707"/>
            <a:ext cx="3582777" cy="1393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5400093" y="416450"/>
            <a:ext cx="792088" cy="4922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4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Network Monitoring </a:t>
            </a:r>
            <a:r>
              <a:rPr lang="en-US" altLang="zh-TW" sz="2800" dirty="0" smtClean="0"/>
              <a:t>Module</a:t>
            </a:r>
            <a:endParaRPr lang="en-US" altLang="zh-TW" sz="2300" dirty="0"/>
          </a:p>
          <a:p>
            <a:pPr lvl="1"/>
            <a:r>
              <a:rPr lang="en-US" altLang="zh-TW" sz="2300" dirty="0" err="1" smtClean="0"/>
              <a:t>Dijkstra</a:t>
            </a:r>
            <a:r>
              <a:rPr lang="en-US" altLang="zh-TW" sz="2300" dirty="0" smtClean="0"/>
              <a:t> algorithm</a:t>
            </a:r>
          </a:p>
          <a:p>
            <a:pPr lvl="1"/>
            <a:r>
              <a:rPr lang="en-US" altLang="zh-TW" sz="23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LinkCost</a:t>
            </a:r>
            <a:r>
              <a:rPr lang="en-US" altLang="zh-TW" sz="23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= b + </a:t>
            </a:r>
            <a:r>
              <a:rPr lang="en-US" altLang="zh-TW" sz="23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</a:p>
          <a:p>
            <a:pPr lvl="1"/>
            <a:r>
              <a:rPr lang="en-US" altLang="zh-TW" sz="2300" dirty="0"/>
              <a:t>b is the percentage of the </a:t>
            </a:r>
            <a:r>
              <a:rPr lang="en-US" altLang="zh-TW" sz="2300" dirty="0" smtClean="0"/>
              <a:t>used link’s bandwidth.</a:t>
            </a:r>
          </a:p>
          <a:p>
            <a:pPr lvl="1"/>
            <a:r>
              <a:rPr lang="en-US" altLang="zh-TW" sz="2300" dirty="0"/>
              <a:t>e is the percentage of packets that </a:t>
            </a:r>
            <a:r>
              <a:rPr lang="en-US" altLang="zh-TW" sz="2300" dirty="0" smtClean="0"/>
              <a:t>have suffered </a:t>
            </a:r>
            <a:r>
              <a:rPr lang="en-US" altLang="zh-TW" sz="2300" dirty="0"/>
              <a:t>of either drops or transmission errors</a:t>
            </a:r>
            <a:r>
              <a:rPr lang="en-US" altLang="zh-TW" sz="2300" dirty="0" smtClean="0"/>
              <a:t>.</a:t>
            </a:r>
          </a:p>
          <a:p>
            <a:pPr lvl="1"/>
            <a:r>
              <a:rPr lang="en-US" altLang="zh-TW" sz="2300" dirty="0"/>
              <a:t>The </a:t>
            </a:r>
            <a:r>
              <a:rPr lang="en-US" altLang="zh-TW" sz="2300" dirty="0" err="1" smtClean="0"/>
              <a:t>LinkCost</a:t>
            </a:r>
            <a:r>
              <a:rPr lang="en-US" altLang="zh-TW" sz="2300" dirty="0" smtClean="0"/>
              <a:t> must </a:t>
            </a:r>
            <a:r>
              <a:rPr lang="en-US" altLang="zh-TW" sz="2300" dirty="0"/>
              <a:t>be normalized within the interval [0; 10</a:t>
            </a:r>
            <a:r>
              <a:rPr lang="en-US" altLang="zh-TW" sz="2300" dirty="0" smtClean="0"/>
              <a:t>].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92" y="444707"/>
            <a:ext cx="3582777" cy="1393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5400093" y="416450"/>
            <a:ext cx="792088" cy="4922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238" y="4590251"/>
            <a:ext cx="3849563" cy="21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986464" cy="4530725"/>
          </a:xfrm>
        </p:spPr>
        <p:txBody>
          <a:bodyPr/>
          <a:lstStyle/>
          <a:p>
            <a:r>
              <a:rPr lang="en-US" altLang="zh-TW" sz="2800" dirty="0"/>
              <a:t>Load Balancer </a:t>
            </a:r>
            <a:r>
              <a:rPr lang="en-US" altLang="zh-TW" sz="2800" dirty="0" smtClean="0"/>
              <a:t>Module</a:t>
            </a:r>
          </a:p>
          <a:p>
            <a:pPr lvl="1"/>
            <a:endParaRPr lang="en-US" altLang="zh-TW" sz="2300" dirty="0" smtClean="0"/>
          </a:p>
          <a:p>
            <a:pPr lvl="1"/>
            <a:r>
              <a:rPr lang="en-US" altLang="zh-TW" sz="2300" dirty="0" smtClean="0"/>
              <a:t>Algorithm </a:t>
            </a:r>
            <a:r>
              <a:rPr lang="en-US" altLang="zh-TW" sz="2300" dirty="0"/>
              <a:t>1: </a:t>
            </a:r>
            <a:r>
              <a:rPr lang="en-US" altLang="zh-TW" sz="2300" dirty="0" smtClean="0"/>
              <a:t> </a:t>
            </a:r>
            <a:r>
              <a:rPr lang="en-US" altLang="zh-TW" sz="2300" dirty="0" err="1" smtClean="0"/>
              <a:t>PacketIn</a:t>
            </a:r>
            <a:r>
              <a:rPr lang="en-US" altLang="zh-TW" sz="2300" dirty="0" smtClean="0"/>
              <a:t> </a:t>
            </a:r>
            <a:r>
              <a:rPr lang="en-US" altLang="zh-TW" sz="2300" dirty="0"/>
              <a:t>handling algorithm</a:t>
            </a:r>
            <a:endParaRPr lang="en-US" altLang="zh-TW" sz="2300" dirty="0" smtClean="0"/>
          </a:p>
          <a:p>
            <a:pPr lvl="1"/>
            <a:endParaRPr lang="en-US" altLang="zh-TW" sz="2300" dirty="0" smtClean="0"/>
          </a:p>
          <a:p>
            <a:pPr lvl="1"/>
            <a:r>
              <a:rPr lang="en-US" altLang="zh-TW" sz="2300" dirty="0" smtClean="0"/>
              <a:t>Three </a:t>
            </a:r>
            <a:r>
              <a:rPr lang="en-US" altLang="zh-TW" sz="2300" dirty="0"/>
              <a:t>operational modes</a:t>
            </a:r>
            <a:r>
              <a:rPr lang="en-US" altLang="zh-TW" sz="2300" dirty="0" smtClean="0"/>
              <a:t>:</a:t>
            </a:r>
          </a:p>
          <a:p>
            <a:pPr lvl="2"/>
            <a:r>
              <a:rPr lang="en-US" altLang="zh-TW" sz="1900" dirty="0"/>
              <a:t>Algorithm 2: </a:t>
            </a:r>
            <a:r>
              <a:rPr lang="en-US" altLang="zh-TW" sz="1900" dirty="0" smtClean="0"/>
              <a:t> </a:t>
            </a:r>
            <a:r>
              <a:rPr lang="en-US" altLang="zh-TW" sz="2000" dirty="0" smtClean="0"/>
              <a:t>Round </a:t>
            </a:r>
            <a:r>
              <a:rPr lang="en-US" altLang="zh-TW" sz="1900" dirty="0" smtClean="0"/>
              <a:t>Robin </a:t>
            </a:r>
            <a:r>
              <a:rPr lang="en-US" altLang="zh-TW" sz="2000" dirty="0"/>
              <a:t>algorithm</a:t>
            </a:r>
            <a:r>
              <a:rPr lang="en-US" altLang="zh-TW" sz="1900" dirty="0" smtClean="0"/>
              <a:t>(RR) (Static)</a:t>
            </a:r>
          </a:p>
          <a:p>
            <a:pPr lvl="2"/>
            <a:r>
              <a:rPr lang="en-US" altLang="zh-TW" sz="1900" dirty="0"/>
              <a:t>Algorithm </a:t>
            </a:r>
            <a:r>
              <a:rPr lang="en-US" altLang="zh-TW" sz="1900" dirty="0" smtClean="0"/>
              <a:t>3:  IP </a:t>
            </a:r>
            <a:r>
              <a:rPr lang="en-US" altLang="zh-TW" sz="1900" dirty="0"/>
              <a:t>Hashing </a:t>
            </a:r>
            <a:r>
              <a:rPr lang="en-US" altLang="zh-TW" sz="2000" dirty="0"/>
              <a:t>algorithm</a:t>
            </a:r>
            <a:r>
              <a:rPr lang="en-US" altLang="zh-TW" sz="1900" dirty="0" smtClean="0"/>
              <a:t>(IPH)</a:t>
            </a:r>
            <a:r>
              <a:rPr lang="en-US" altLang="zh-TW" sz="1900" dirty="0"/>
              <a:t> (Static)</a:t>
            </a:r>
            <a:endParaRPr lang="en-US" altLang="zh-TW" sz="1900" dirty="0" smtClean="0"/>
          </a:p>
          <a:p>
            <a:pPr lvl="2"/>
            <a:r>
              <a:rPr lang="en-US" altLang="zh-TW" sz="1900" dirty="0"/>
              <a:t>Algorithm </a:t>
            </a:r>
            <a:r>
              <a:rPr lang="en-US" altLang="zh-TW" sz="1900" dirty="0" smtClean="0"/>
              <a:t>4:  Network </a:t>
            </a:r>
            <a:r>
              <a:rPr lang="en-US" altLang="zh-TW" sz="1900" dirty="0"/>
              <a:t>and Server </a:t>
            </a:r>
            <a:r>
              <a:rPr lang="en-US" altLang="zh-TW" sz="1900" dirty="0" smtClean="0"/>
              <a:t>Load </a:t>
            </a:r>
            <a:r>
              <a:rPr lang="en-US" altLang="zh-TW" sz="2000" dirty="0"/>
              <a:t>algorithm</a:t>
            </a:r>
            <a:r>
              <a:rPr lang="en-US" altLang="zh-TW" sz="1900" dirty="0" smtClean="0"/>
              <a:t>(NSL)</a:t>
            </a:r>
            <a:r>
              <a:rPr lang="en-US" altLang="zh-TW" sz="1900" dirty="0"/>
              <a:t> </a:t>
            </a:r>
            <a:r>
              <a:rPr lang="en-US" altLang="zh-TW" sz="1900" dirty="0" smtClean="0"/>
              <a:t>(Dynamic)</a:t>
            </a:r>
          </a:p>
          <a:p>
            <a:pPr lvl="1"/>
            <a:endParaRPr lang="en-US" altLang="zh-TW" sz="2300" dirty="0" smtClean="0"/>
          </a:p>
          <a:p>
            <a:pPr lvl="1"/>
            <a:endParaRPr lang="en-US" altLang="zh-TW" sz="23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92" y="444707"/>
            <a:ext cx="3582777" cy="1393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6156176" y="444707"/>
            <a:ext cx="828092" cy="4922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800" dirty="0"/>
              <a:t>Load Balancer </a:t>
            </a:r>
            <a:r>
              <a:rPr lang="en-US" altLang="zh-TW" sz="2800" dirty="0" smtClean="0"/>
              <a:t>Module</a:t>
            </a:r>
            <a:endParaRPr lang="en-US" altLang="zh-TW" sz="2300" dirty="0" smtClean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37188"/>
            <a:ext cx="5554251" cy="43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800" dirty="0"/>
              <a:t>Load Balancer </a:t>
            </a:r>
            <a:r>
              <a:rPr lang="en-US" altLang="zh-TW" sz="2800" dirty="0" smtClean="0"/>
              <a:t>Module</a:t>
            </a:r>
          </a:p>
          <a:p>
            <a:pPr lvl="1"/>
            <a:r>
              <a:rPr lang="sv-SE" altLang="zh-TW" sz="1800" dirty="0"/>
              <a:t>Algorithm 1:  PacketIn handling algorithm</a:t>
            </a:r>
          </a:p>
          <a:p>
            <a:pPr lvl="1"/>
            <a:endParaRPr lang="en-US" altLang="zh-TW" sz="1800" dirty="0" smtClean="0"/>
          </a:p>
        </p:txBody>
      </p:sp>
      <p:sp>
        <p:nvSpPr>
          <p:cNvPr id="6" name="圓角矩形 5"/>
          <p:cNvSpPr/>
          <p:nvPr/>
        </p:nvSpPr>
        <p:spPr>
          <a:xfrm>
            <a:off x="1895784" y="2412178"/>
            <a:ext cx="1302060" cy="9001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altLang="zh-TW" dirty="0" smtClean="0">
                <a:solidFill>
                  <a:schemeClr val="tx1"/>
                </a:solidFill>
              </a:rPr>
              <a:t>Get Service Id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436636" y="2410376"/>
            <a:ext cx="1440160" cy="9001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RR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7436636" y="3384994"/>
            <a:ext cx="1440160" cy="9001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IPH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436636" y="4366288"/>
            <a:ext cx="1440160" cy="9001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NSL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476055" y="3433512"/>
            <a:ext cx="1440160" cy="9001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Ignore the packet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493802" y="2419831"/>
            <a:ext cx="1041530" cy="9001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altLang="zh-TW" dirty="0" smtClean="0">
                <a:solidFill>
                  <a:schemeClr val="tx1"/>
                </a:solidFill>
              </a:rPr>
              <a:t>Get Mode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線單箭頭接點 13"/>
          <p:cNvCxnSpPr>
            <a:endCxn id="6" idx="1"/>
          </p:cNvCxnSpPr>
          <p:nvPr/>
        </p:nvCxnSpPr>
        <p:spPr>
          <a:xfrm>
            <a:off x="672042" y="2862228"/>
            <a:ext cx="122374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3"/>
          <p:cNvCxnSpPr>
            <a:stCxn id="6" idx="3"/>
            <a:endCxn id="15" idx="1"/>
          </p:cNvCxnSpPr>
          <p:nvPr/>
        </p:nvCxnSpPr>
        <p:spPr>
          <a:xfrm>
            <a:off x="3197844" y="2862228"/>
            <a:ext cx="1295958" cy="765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13"/>
          <p:cNvCxnSpPr>
            <a:stCxn id="15" idx="3"/>
            <a:endCxn id="13" idx="1"/>
          </p:cNvCxnSpPr>
          <p:nvPr/>
        </p:nvCxnSpPr>
        <p:spPr>
          <a:xfrm>
            <a:off x="5535332" y="2869881"/>
            <a:ext cx="1901304" cy="194645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909582"/>
              </p:ext>
            </p:extLst>
          </p:nvPr>
        </p:nvGraphicFramePr>
        <p:xfrm>
          <a:off x="602334" y="3931285"/>
          <a:ext cx="2179753" cy="2377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23317">
                  <a:extLst>
                    <a:ext uri="{9D8B030D-6E8A-4147-A177-3AD203B41FA5}">
                      <a16:colId xmlns:a16="http://schemas.microsoft.com/office/drawing/2014/main" val="2807622966"/>
                    </a:ext>
                  </a:extLst>
                </a:gridCol>
                <a:gridCol w="956436">
                  <a:extLst>
                    <a:ext uri="{9D8B030D-6E8A-4147-A177-3AD203B41FA5}">
                      <a16:colId xmlns:a16="http://schemas.microsoft.com/office/drawing/2014/main" val="3342044912"/>
                    </a:ext>
                  </a:extLst>
                </a:gridCol>
              </a:tblGrid>
              <a:tr h="2723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Server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 smtClean="0"/>
                        <a:t>ServiceId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56121"/>
                  </a:ext>
                </a:extLst>
              </a:tr>
              <a:tr h="4341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Web</a:t>
                      </a:r>
                      <a:r>
                        <a:rPr lang="en-US" altLang="zh-TW" sz="1400" baseline="0" dirty="0" smtClean="0">
                          <a:solidFill>
                            <a:srgbClr val="FF0000"/>
                          </a:solidFill>
                        </a:rPr>
                        <a:t> server 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127.0.0.1:22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05182"/>
                  </a:ext>
                </a:extLst>
              </a:tr>
              <a:tr h="4341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Web</a:t>
                      </a:r>
                      <a:r>
                        <a:rPr lang="en-US" altLang="zh-TW" sz="1400" baseline="0" dirty="0" smtClean="0"/>
                        <a:t> server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127.0.0.2:22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78650"/>
                  </a:ext>
                </a:extLst>
              </a:tr>
              <a:tr h="4341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CDN</a:t>
                      </a:r>
                      <a:r>
                        <a:rPr lang="en-US" altLang="zh-TW" sz="1400" baseline="0" dirty="0" smtClean="0"/>
                        <a:t> server 1</a:t>
                      </a:r>
                    </a:p>
                    <a:p>
                      <a:pPr algn="ctr"/>
                      <a:r>
                        <a:rPr lang="en-US" altLang="zh-TW" sz="1400" dirty="0" smtClean="0"/>
                        <a:t>127.0.0.3:22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2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90387"/>
                  </a:ext>
                </a:extLst>
              </a:tr>
              <a:tr h="4341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CDN</a:t>
                      </a:r>
                      <a:r>
                        <a:rPr lang="en-US" altLang="zh-TW" sz="1400" baseline="0" dirty="0" smtClean="0"/>
                        <a:t> server 2</a:t>
                      </a:r>
                    </a:p>
                    <a:p>
                      <a:pPr algn="ctr"/>
                      <a:r>
                        <a:rPr lang="en-US" altLang="zh-TW" sz="1400" dirty="0" smtClean="0"/>
                        <a:t>127.0.0.4:22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2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58638"/>
                  </a:ext>
                </a:extLst>
              </a:tr>
            </a:tbl>
          </a:graphicData>
        </a:graphic>
      </p:graphicFrame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495667"/>
              </p:ext>
            </p:extLst>
          </p:nvPr>
        </p:nvGraphicFramePr>
        <p:xfrm>
          <a:off x="2918662" y="5265205"/>
          <a:ext cx="2303735" cy="93878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93307">
                  <a:extLst>
                    <a:ext uri="{9D8B030D-6E8A-4147-A177-3AD203B41FA5}">
                      <a16:colId xmlns:a16="http://schemas.microsoft.com/office/drawing/2014/main" val="2807622966"/>
                    </a:ext>
                  </a:extLst>
                </a:gridCol>
                <a:gridCol w="1310428">
                  <a:extLst>
                    <a:ext uri="{9D8B030D-6E8A-4147-A177-3AD203B41FA5}">
                      <a16:colId xmlns:a16="http://schemas.microsoft.com/office/drawing/2014/main" val="3342044912"/>
                    </a:ext>
                  </a:extLst>
                </a:gridCol>
              </a:tblGrid>
              <a:tr h="30778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 smtClean="0"/>
                        <a:t>ServiceId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Mode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56121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 smtClean="0">
                          <a:solidFill>
                            <a:srgbClr val="FF0000"/>
                          </a:solidFill>
                        </a:rPr>
                        <a:t>NetServerLoad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05182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 smtClean="0"/>
                        <a:t>NetServerLoad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78650"/>
                  </a:ext>
                </a:extLst>
              </a:tr>
            </a:tbl>
          </a:graphicData>
        </a:graphic>
      </p:graphicFrame>
      <p:sp>
        <p:nvSpPr>
          <p:cNvPr id="39" name="文字方塊 38"/>
          <p:cNvSpPr txBox="1"/>
          <p:nvPr/>
        </p:nvSpPr>
        <p:spPr>
          <a:xfrm>
            <a:off x="275011" y="2553351"/>
            <a:ext cx="165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err="1" smtClean="0"/>
              <a:t>Dst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= 127.0.0.1:22</a:t>
            </a:r>
            <a:endParaRPr lang="en-US" altLang="zh-TW" sz="1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3197844" y="2533386"/>
            <a:ext cx="127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ServiceId</a:t>
            </a:r>
            <a:r>
              <a:rPr lang="en-US" altLang="zh-TW" sz="1400" dirty="0" smtClean="0"/>
              <a:t> = 1       </a:t>
            </a:r>
            <a:endParaRPr lang="en-US" altLang="zh-TW" sz="1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5467679" y="251275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Mode = </a:t>
            </a:r>
            <a:r>
              <a:rPr lang="en-US" altLang="zh-TW" sz="1400" dirty="0" err="1" smtClean="0"/>
              <a:t>NetServerLoad</a:t>
            </a:r>
            <a:endParaRPr lang="en-US" altLang="zh-TW" sz="1400" dirty="0"/>
          </a:p>
        </p:txBody>
      </p:sp>
      <p:cxnSp>
        <p:nvCxnSpPr>
          <p:cNvPr id="42" name="直線單箭頭接點 13"/>
          <p:cNvCxnSpPr/>
          <p:nvPr/>
        </p:nvCxnSpPr>
        <p:spPr>
          <a:xfrm flipV="1">
            <a:off x="6485639" y="2861128"/>
            <a:ext cx="950997" cy="875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13"/>
          <p:cNvCxnSpPr/>
          <p:nvPr/>
        </p:nvCxnSpPr>
        <p:spPr>
          <a:xfrm flipV="1">
            <a:off x="6485639" y="3825044"/>
            <a:ext cx="950997" cy="10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13"/>
          <p:cNvCxnSpPr>
            <a:stCxn id="6" idx="2"/>
            <a:endCxn id="14" idx="1"/>
          </p:cNvCxnSpPr>
          <p:nvPr/>
        </p:nvCxnSpPr>
        <p:spPr>
          <a:xfrm rot="16200000" flipH="1">
            <a:off x="3225792" y="2633299"/>
            <a:ext cx="571284" cy="1929241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2553796" y="3563404"/>
            <a:ext cx="187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/>
              <a:t>ServiceId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= NULL       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11623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800" dirty="0"/>
              <a:t>Load Balancer </a:t>
            </a:r>
            <a:r>
              <a:rPr lang="en-US" altLang="zh-TW" sz="2800" dirty="0" smtClean="0"/>
              <a:t>Module</a:t>
            </a:r>
            <a:endParaRPr lang="en-US" altLang="zh-TW" sz="2300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2289696"/>
            <a:ext cx="74009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800" dirty="0"/>
              <a:t>Load Balancer </a:t>
            </a:r>
            <a:r>
              <a:rPr lang="en-US" altLang="zh-TW" sz="2800" dirty="0" smtClean="0"/>
              <a:t>Module</a:t>
            </a:r>
            <a:endParaRPr lang="en-US" altLang="zh-TW" sz="23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728290"/>
              </p:ext>
            </p:extLst>
          </p:nvPr>
        </p:nvGraphicFramePr>
        <p:xfrm>
          <a:off x="5763113" y="3572518"/>
          <a:ext cx="3137610" cy="914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00100">
                  <a:extLst>
                    <a:ext uri="{9D8B030D-6E8A-4147-A177-3AD203B41FA5}">
                      <a16:colId xmlns:a16="http://schemas.microsoft.com/office/drawing/2014/main" val="181679377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07622966"/>
                    </a:ext>
                  </a:extLst>
                </a:gridCol>
                <a:gridCol w="1013374">
                  <a:extLst>
                    <a:ext uri="{9D8B030D-6E8A-4147-A177-3AD203B41FA5}">
                      <a16:colId xmlns:a16="http://schemas.microsoft.com/office/drawing/2014/main" val="33420449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Position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Server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 smtClean="0"/>
                        <a:t>ServiceId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56121"/>
                  </a:ext>
                </a:extLst>
              </a:tr>
              <a:tr h="2926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Web</a:t>
                      </a:r>
                      <a:r>
                        <a:rPr lang="en-US" altLang="zh-TW" sz="1400" baseline="0" dirty="0" smtClean="0"/>
                        <a:t> server 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05182"/>
                  </a:ext>
                </a:extLst>
              </a:tr>
              <a:tr h="2803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Web</a:t>
                      </a:r>
                      <a:r>
                        <a:rPr lang="en-US" altLang="zh-TW" sz="1400" baseline="0" dirty="0" smtClean="0">
                          <a:solidFill>
                            <a:srgbClr val="FF0000"/>
                          </a:solidFill>
                        </a:rPr>
                        <a:t> server 2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7865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351632"/>
              </p:ext>
            </p:extLst>
          </p:nvPr>
        </p:nvGraphicFramePr>
        <p:xfrm>
          <a:off x="2087724" y="2097970"/>
          <a:ext cx="2411779" cy="914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42684">
                  <a:extLst>
                    <a:ext uri="{9D8B030D-6E8A-4147-A177-3AD203B41FA5}">
                      <a16:colId xmlns:a16="http://schemas.microsoft.com/office/drawing/2014/main" val="2807622966"/>
                    </a:ext>
                  </a:extLst>
                </a:gridCol>
                <a:gridCol w="1469095">
                  <a:extLst>
                    <a:ext uri="{9D8B030D-6E8A-4147-A177-3AD203B41FA5}">
                      <a16:colId xmlns:a16="http://schemas.microsoft.com/office/drawing/2014/main" val="33420449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 smtClean="0"/>
                        <a:t>ServiceId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RR packet count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56121"/>
                  </a:ext>
                </a:extLst>
              </a:tr>
              <a:tr h="2926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05182"/>
                  </a:ext>
                </a:extLst>
              </a:tr>
              <a:tr h="2803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12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78650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304229"/>
              </p:ext>
            </p:extLst>
          </p:nvPr>
        </p:nvGraphicFramePr>
        <p:xfrm>
          <a:off x="435241" y="5199857"/>
          <a:ext cx="2411779" cy="914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42684">
                  <a:extLst>
                    <a:ext uri="{9D8B030D-6E8A-4147-A177-3AD203B41FA5}">
                      <a16:colId xmlns:a16="http://schemas.microsoft.com/office/drawing/2014/main" val="2807622966"/>
                    </a:ext>
                  </a:extLst>
                </a:gridCol>
                <a:gridCol w="1469095">
                  <a:extLst>
                    <a:ext uri="{9D8B030D-6E8A-4147-A177-3AD203B41FA5}">
                      <a16:colId xmlns:a16="http://schemas.microsoft.com/office/drawing/2014/main" val="33420449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 smtClean="0"/>
                        <a:t>ServiceId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RR packet count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56121"/>
                  </a:ext>
                </a:extLst>
              </a:tr>
              <a:tr h="2926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05182"/>
                  </a:ext>
                </a:extLst>
              </a:tr>
              <a:tr h="2803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12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78650"/>
                  </a:ext>
                </a:extLst>
              </a:tr>
            </a:tbl>
          </a:graphicData>
        </a:graphic>
      </p:graphicFrame>
      <p:cxnSp>
        <p:nvCxnSpPr>
          <p:cNvPr id="12" name="直線單箭頭接點 13"/>
          <p:cNvCxnSpPr/>
          <p:nvPr/>
        </p:nvCxnSpPr>
        <p:spPr>
          <a:xfrm>
            <a:off x="215516" y="4029718"/>
            <a:ext cx="1080120" cy="1135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29139" y="3733291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err="1" smtClean="0"/>
              <a:t>ServiceId</a:t>
            </a:r>
            <a:r>
              <a:rPr lang="en-US" altLang="zh-TW" sz="1400" dirty="0" smtClean="0"/>
              <a:t> = 1</a:t>
            </a:r>
            <a:endParaRPr lang="en-US" altLang="zh-TW" sz="1400" dirty="0"/>
          </a:p>
        </p:txBody>
      </p:sp>
      <p:cxnSp>
        <p:nvCxnSpPr>
          <p:cNvPr id="14" name="直線單箭頭接點 13"/>
          <p:cNvCxnSpPr/>
          <p:nvPr/>
        </p:nvCxnSpPr>
        <p:spPr>
          <a:xfrm flipH="1" flipV="1">
            <a:off x="2159732" y="3012370"/>
            <a:ext cx="38530" cy="216679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圓角矩形 17"/>
          <p:cNvSpPr/>
          <p:nvPr/>
        </p:nvSpPr>
        <p:spPr>
          <a:xfrm>
            <a:off x="3216303" y="3579668"/>
            <a:ext cx="1557977" cy="9001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altLang="zh-TW" dirty="0" smtClean="0">
                <a:solidFill>
                  <a:schemeClr val="tx1"/>
                </a:solidFill>
              </a:rPr>
              <a:t>pktC % sLen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1295636" y="3579668"/>
            <a:ext cx="1302060" cy="9001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altLang="zh-TW" dirty="0" smtClean="0">
                <a:solidFill>
                  <a:schemeClr val="tx1"/>
                </a:solidFill>
              </a:rPr>
              <a:t>Increment counter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13"/>
          <p:cNvCxnSpPr>
            <a:endCxn id="18" idx="1"/>
          </p:cNvCxnSpPr>
          <p:nvPr/>
        </p:nvCxnSpPr>
        <p:spPr>
          <a:xfrm>
            <a:off x="2597696" y="4029718"/>
            <a:ext cx="61860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endCxn id="18" idx="0"/>
          </p:cNvCxnSpPr>
          <p:nvPr/>
        </p:nvCxnSpPr>
        <p:spPr>
          <a:xfrm flipH="1">
            <a:off x="3995292" y="3012370"/>
            <a:ext cx="136" cy="56729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3967294" y="3009149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altLang="zh-TW" sz="1400" dirty="0" smtClean="0"/>
              <a:t>pktC = 1</a:t>
            </a:r>
            <a:endParaRPr lang="en-US" altLang="zh-TW" sz="1400" dirty="0"/>
          </a:p>
        </p:txBody>
      </p:sp>
      <p:cxnSp>
        <p:nvCxnSpPr>
          <p:cNvPr id="29" name="直線單箭頭接點 28"/>
          <p:cNvCxnSpPr>
            <a:stCxn id="7" idx="2"/>
            <a:endCxn id="18" idx="2"/>
          </p:cNvCxnSpPr>
          <p:nvPr/>
        </p:nvCxnSpPr>
        <p:spPr>
          <a:xfrm rot="5400000" flipH="1">
            <a:off x="5660030" y="2815030"/>
            <a:ext cx="7150" cy="3336626"/>
          </a:xfrm>
          <a:prstGeom prst="bentConnector3">
            <a:avLst>
              <a:gd name="adj1" fmla="val -14387413"/>
            </a:avLst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3962152" y="5199857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altLang="zh-TW" sz="1400" dirty="0" smtClean="0"/>
              <a:t>sLen = 2</a:t>
            </a:r>
            <a:endParaRPr lang="en-US" altLang="zh-TW" sz="1400" dirty="0"/>
          </a:p>
        </p:txBody>
      </p:sp>
      <p:cxnSp>
        <p:nvCxnSpPr>
          <p:cNvPr id="52" name="直線單箭頭接點 13"/>
          <p:cNvCxnSpPr/>
          <p:nvPr/>
        </p:nvCxnSpPr>
        <p:spPr>
          <a:xfrm>
            <a:off x="4774280" y="4020836"/>
            <a:ext cx="949848" cy="30826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13"/>
          <p:cNvCxnSpPr>
            <a:endCxn id="7" idx="1"/>
          </p:cNvCxnSpPr>
          <p:nvPr/>
        </p:nvCxnSpPr>
        <p:spPr>
          <a:xfrm>
            <a:off x="5259057" y="4020836"/>
            <a:ext cx="504056" cy="888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4743408" y="370469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1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33246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latin typeface="Times New Roman" panose="02020603050405020304" pitchFamily="18" charset="0"/>
              </a:rPr>
              <a:t>This paper presents </a:t>
            </a:r>
            <a:r>
              <a:rPr lang="en-US" altLang="zh-TW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uLoBal</a:t>
            </a:r>
            <a:r>
              <a:rPr lang="en-US" altLang="zh-TW" sz="2800" dirty="0">
                <a:latin typeface="Times New Roman" panose="02020603050405020304" pitchFamily="18" charset="0"/>
              </a:rPr>
              <a:t>, a SDN-based load 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balancer that </a:t>
            </a:r>
            <a:r>
              <a:rPr lang="en-US" altLang="zh-TW" sz="2800" dirty="0">
                <a:latin typeface="Times New Roman" panose="02020603050405020304" pitchFamily="18" charset="0"/>
              </a:rPr>
              <a:t>is capable of performing flexible and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generic load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balancing of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arbitrary services </a:t>
            </a:r>
            <a:r>
              <a:rPr lang="en-US" altLang="zh-TW" sz="2800" dirty="0">
                <a:latin typeface="Times New Roman" panose="02020603050405020304" pitchFamily="18" charset="0"/>
              </a:rPr>
              <a:t>through the use of different 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forwarding approaches </a:t>
            </a:r>
            <a:r>
              <a:rPr lang="en-US" altLang="zh-TW" sz="2800" dirty="0">
                <a:latin typeface="Times New Roman" panose="02020603050405020304" pitchFamily="18" charset="0"/>
              </a:rPr>
              <a:t>that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address most types of service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70" y="3804106"/>
            <a:ext cx="516403" cy="7344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69181"/>
            <a:ext cx="720825" cy="809347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>
            <a:off x="2231740" y="4077072"/>
            <a:ext cx="3888432" cy="1076567"/>
          </a:xfrm>
          <a:prstGeom prst="bentConnector3">
            <a:avLst>
              <a:gd name="adj1" fmla="val 9115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13"/>
          <p:cNvCxnSpPr/>
          <p:nvPr/>
        </p:nvCxnSpPr>
        <p:spPr>
          <a:xfrm>
            <a:off x="5724128" y="4077072"/>
            <a:ext cx="3960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13"/>
          <p:cNvCxnSpPr/>
          <p:nvPr/>
        </p:nvCxnSpPr>
        <p:spPr>
          <a:xfrm>
            <a:off x="2246373" y="4576375"/>
            <a:ext cx="1275832" cy="120773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13"/>
          <p:cNvCxnSpPr/>
          <p:nvPr/>
        </p:nvCxnSpPr>
        <p:spPr>
          <a:xfrm>
            <a:off x="2884289" y="4718287"/>
            <a:ext cx="6379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6874552" y="4122383"/>
            <a:ext cx="155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Web server 1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6905531" y="5203807"/>
            <a:ext cx="155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Web server 2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4115945" y="4787937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CDN server 1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4096199" y="5862357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CDN server 2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2140014" y="3691020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Web request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1027114" y="463264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Content request</a:t>
            </a:r>
            <a:endParaRPr lang="zh-TW" altLang="en-US" dirty="0"/>
          </a:p>
        </p:txBody>
      </p:sp>
      <p:sp>
        <p:nvSpPr>
          <p:cNvPr id="55" name="圓角矩形 54"/>
          <p:cNvSpPr/>
          <p:nvPr/>
        </p:nvSpPr>
        <p:spPr>
          <a:xfrm>
            <a:off x="683568" y="3691019"/>
            <a:ext cx="7920880" cy="254066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954410" y="58790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uLoBal</a:t>
            </a:r>
            <a:endParaRPr lang="zh-TW" altLang="en-US" dirty="0"/>
          </a:p>
        </p:txBody>
      </p:sp>
      <p:pic>
        <p:nvPicPr>
          <p:cNvPr id="57" name="圖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49" y="4880458"/>
            <a:ext cx="516403" cy="734440"/>
          </a:xfrm>
          <a:prstGeom prst="rect">
            <a:avLst/>
          </a:prstGeom>
        </p:spPr>
      </p:pic>
      <p:pic>
        <p:nvPicPr>
          <p:cNvPr id="58" name="圖片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79" y="4403112"/>
            <a:ext cx="516403" cy="734440"/>
          </a:xfrm>
          <a:prstGeom prst="rect">
            <a:avLst/>
          </a:prstGeom>
        </p:spPr>
      </p:pic>
      <p:pic>
        <p:nvPicPr>
          <p:cNvPr id="59" name="圖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82" y="5445263"/>
            <a:ext cx="516403" cy="7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800" dirty="0"/>
              <a:t>Load Balancer </a:t>
            </a:r>
            <a:r>
              <a:rPr lang="en-US" altLang="zh-TW" sz="2800" dirty="0" smtClean="0"/>
              <a:t>Module</a:t>
            </a:r>
            <a:endParaRPr lang="en-US" altLang="zh-TW" sz="230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2101851"/>
            <a:ext cx="74390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3846004" cy="4530725"/>
          </a:xfrm>
        </p:spPr>
        <p:txBody>
          <a:bodyPr/>
          <a:lstStyle/>
          <a:p>
            <a:r>
              <a:rPr lang="en-US" altLang="zh-TW" sz="2800" dirty="0"/>
              <a:t>Load Balancer </a:t>
            </a:r>
            <a:r>
              <a:rPr lang="en-US" altLang="zh-TW" sz="2800" dirty="0" smtClean="0"/>
              <a:t>Module</a:t>
            </a:r>
          </a:p>
          <a:p>
            <a:pPr lvl="1"/>
            <a:endParaRPr lang="en-US" altLang="zh-TW" sz="1800" dirty="0" smtClean="0"/>
          </a:p>
          <a:p>
            <a:pPr lvl="1"/>
            <a:r>
              <a:rPr lang="en-US" altLang="zh-TW" sz="1800" dirty="0" smtClean="0"/>
              <a:t>Consistent hashing</a:t>
            </a:r>
          </a:p>
          <a:p>
            <a:pPr lvl="1"/>
            <a:endParaRPr lang="en-US" altLang="zh-TW" sz="1800" dirty="0" smtClean="0"/>
          </a:p>
          <a:p>
            <a:pPr lvl="1"/>
            <a:r>
              <a:rPr lang="en-US" altLang="zh-TW" sz="1800" dirty="0" smtClean="0"/>
              <a:t>The main </a:t>
            </a:r>
            <a:r>
              <a:rPr lang="en-US" altLang="zh-TW" sz="1800" dirty="0"/>
              <a:t>goal is to always forward requests made by a user to </a:t>
            </a:r>
            <a:r>
              <a:rPr lang="en-US" altLang="zh-TW" sz="1800" dirty="0" smtClean="0"/>
              <a:t>the same endpoint.</a:t>
            </a:r>
          </a:p>
          <a:p>
            <a:pPr lvl="1"/>
            <a:endParaRPr lang="en-US" altLang="zh-TW" sz="1800" dirty="0" smtClean="0"/>
          </a:p>
          <a:p>
            <a:pPr lvl="1"/>
            <a:r>
              <a:rPr lang="en-US" altLang="zh-TW" sz="1800" dirty="0" smtClean="0"/>
              <a:t>Context </a:t>
            </a:r>
            <a:r>
              <a:rPr lang="en-US" altLang="zh-TW" sz="1800" dirty="0"/>
              <a:t>information can be locally </a:t>
            </a:r>
            <a:r>
              <a:rPr lang="en-US" altLang="zh-TW" sz="1800" dirty="0" smtClean="0"/>
              <a:t>cached.</a:t>
            </a:r>
          </a:p>
        </p:txBody>
      </p:sp>
      <p:pic>
        <p:nvPicPr>
          <p:cNvPr id="1026" name="Picture 2" descr="https://i1.read01.com/image.php?url=0A12Yr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1944156"/>
            <a:ext cx="4644516" cy="399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1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800" dirty="0"/>
              <a:t>Load Balancer </a:t>
            </a:r>
            <a:r>
              <a:rPr lang="en-US" altLang="zh-TW" sz="2800" dirty="0" smtClean="0"/>
              <a:t>Module</a:t>
            </a:r>
            <a:endParaRPr lang="en-US" altLang="zh-TW" sz="2300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853737"/>
            <a:ext cx="74009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800" dirty="0"/>
              <a:t>Load Balancer </a:t>
            </a:r>
            <a:r>
              <a:rPr lang="en-US" altLang="zh-TW" sz="2800" dirty="0" smtClean="0"/>
              <a:t>Module</a:t>
            </a:r>
            <a:endParaRPr lang="en-US" altLang="zh-TW" sz="23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833522"/>
              </p:ext>
            </p:extLst>
          </p:nvPr>
        </p:nvGraphicFramePr>
        <p:xfrm>
          <a:off x="523644" y="3535496"/>
          <a:ext cx="8172912" cy="11277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25029">
                  <a:extLst>
                    <a:ext uri="{9D8B030D-6E8A-4147-A177-3AD203B41FA5}">
                      <a16:colId xmlns:a16="http://schemas.microsoft.com/office/drawing/2014/main" val="2807622966"/>
                    </a:ext>
                  </a:extLst>
                </a:gridCol>
                <a:gridCol w="1925959">
                  <a:extLst>
                    <a:ext uri="{9D8B030D-6E8A-4147-A177-3AD203B41FA5}">
                      <a16:colId xmlns:a16="http://schemas.microsoft.com/office/drawing/2014/main" val="1678132074"/>
                    </a:ext>
                  </a:extLst>
                </a:gridCol>
                <a:gridCol w="2254596">
                  <a:extLst>
                    <a:ext uri="{9D8B030D-6E8A-4147-A177-3AD203B41FA5}">
                      <a16:colId xmlns:a16="http://schemas.microsoft.com/office/drawing/2014/main" val="1479673824"/>
                    </a:ext>
                  </a:extLst>
                </a:gridCol>
                <a:gridCol w="2367328">
                  <a:extLst>
                    <a:ext uri="{9D8B030D-6E8A-4147-A177-3AD203B41FA5}">
                      <a16:colId xmlns:a16="http://schemas.microsoft.com/office/drawing/2014/main" val="845080133"/>
                    </a:ext>
                  </a:extLst>
                </a:gridCol>
              </a:tblGrid>
              <a:tr h="2803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Server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 smtClean="0"/>
                        <a:t>netCst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en-US" altLang="zh-TW" sz="1400" dirty="0" smtClean="0"/>
                        <a:t>(Cost</a:t>
                      </a:r>
                      <a:r>
                        <a:rPr lang="en-US" altLang="zh-TW" sz="1400" baseline="0" dirty="0" smtClean="0"/>
                        <a:t> of </a:t>
                      </a:r>
                      <a:r>
                        <a:rPr lang="en-US" altLang="zh-TW" sz="1400" baseline="0" dirty="0" err="1" smtClean="0"/>
                        <a:t>nPath</a:t>
                      </a:r>
                      <a:r>
                        <a:rPr lang="en-US" altLang="zh-TW" sz="1400" baseline="0" dirty="0" smtClean="0"/>
                        <a:t>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 smtClean="0"/>
                        <a:t>srvCst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en-US" altLang="zh-TW" sz="1400" dirty="0" smtClean="0"/>
                        <a:t>(Cost</a:t>
                      </a:r>
                      <a:r>
                        <a:rPr lang="en-US" altLang="zh-TW" sz="1400" baseline="0" dirty="0" smtClean="0"/>
                        <a:t> of Server)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cost</a:t>
                      </a:r>
                    </a:p>
                    <a:p>
                      <a:pPr algn="ctr"/>
                      <a:r>
                        <a:rPr lang="en-US" altLang="zh-TW" sz="1400" dirty="0" smtClean="0"/>
                        <a:t>(geometric mean)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56121"/>
                  </a:ext>
                </a:extLst>
              </a:tr>
              <a:tr h="2926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Web</a:t>
                      </a:r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 server 1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(2 * 8) ^ 0.5 = 4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05182"/>
                  </a:ext>
                </a:extLst>
              </a:tr>
              <a:tr h="2803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Web</a:t>
                      </a:r>
                      <a:r>
                        <a:rPr lang="en-US" altLang="zh-TW" sz="1400" baseline="0" dirty="0" smtClean="0"/>
                        <a:t> server 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(3 * 3) ^ 0.5 = </a:t>
                      </a:r>
                      <a:r>
                        <a:rPr lang="en-US" altLang="zh-TW" sz="1400" dirty="0" smtClean="0"/>
                        <a:t>3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78650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31540" y="3194183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err="1" smtClean="0"/>
              <a:t>ServiceId</a:t>
            </a:r>
            <a:r>
              <a:rPr lang="en-US" altLang="zh-TW" sz="1400" dirty="0" smtClean="0"/>
              <a:t> = 1</a:t>
            </a:r>
            <a:endParaRPr lang="en-US" altLang="zh-TW" sz="14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54600"/>
              </p:ext>
            </p:extLst>
          </p:nvPr>
        </p:nvGraphicFramePr>
        <p:xfrm>
          <a:off x="5364088" y="5212535"/>
          <a:ext cx="3240359" cy="914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280762296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342044912"/>
                    </a:ext>
                  </a:extLst>
                </a:gridCol>
                <a:gridCol w="900099">
                  <a:extLst>
                    <a:ext uri="{9D8B030D-6E8A-4147-A177-3AD203B41FA5}">
                      <a16:colId xmlns:a16="http://schemas.microsoft.com/office/drawing/2014/main" val="37002880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Cost (key)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Server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aseline="0" dirty="0" err="1" smtClean="0"/>
                        <a:t>nPath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56121"/>
                  </a:ext>
                </a:extLst>
              </a:tr>
              <a:tr h="2926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Web</a:t>
                      </a:r>
                      <a:r>
                        <a:rPr lang="en-US" altLang="zh-TW" sz="1400" baseline="0" dirty="0" smtClean="0">
                          <a:solidFill>
                            <a:srgbClr val="FF0000"/>
                          </a:solidFill>
                        </a:rPr>
                        <a:t> server 1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aseline="0" dirty="0" smtClean="0">
                          <a:solidFill>
                            <a:srgbClr val="FF0000"/>
                          </a:solidFill>
                        </a:rPr>
                        <a:t>nPath1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05182"/>
                  </a:ext>
                </a:extLst>
              </a:tr>
              <a:tr h="2803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4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Web</a:t>
                      </a:r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 server 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aseline="0" dirty="0" smtClean="0"/>
                        <a:t>nPath2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78650"/>
                  </a:ext>
                </a:extLst>
              </a:tr>
            </a:tbl>
          </a:graphicData>
        </a:graphic>
      </p:graphicFrame>
      <p:cxnSp>
        <p:nvCxnSpPr>
          <p:cNvPr id="9" name="直線單箭頭接點 13"/>
          <p:cNvCxnSpPr/>
          <p:nvPr/>
        </p:nvCxnSpPr>
        <p:spPr>
          <a:xfrm flipH="1">
            <a:off x="8264839" y="4663256"/>
            <a:ext cx="13691" cy="54927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716610" y="4689315"/>
            <a:ext cx="256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Insert the </a:t>
            </a:r>
            <a:r>
              <a:rPr lang="en-US" altLang="zh-TW" sz="1400" dirty="0" err="1" smtClean="0"/>
              <a:t>nPath</a:t>
            </a:r>
            <a:r>
              <a:rPr lang="en-US" altLang="zh-TW" sz="1400" dirty="0" smtClean="0"/>
              <a:t> on </a:t>
            </a:r>
            <a:r>
              <a:rPr lang="en-US" altLang="zh-TW" sz="1400" dirty="0" err="1" smtClean="0"/>
              <a:t>HashMap</a:t>
            </a:r>
            <a:r>
              <a:rPr lang="en-US" altLang="zh-TW" sz="1400" dirty="0" smtClean="0"/>
              <a:t> </a:t>
            </a:r>
          </a:p>
          <a:p>
            <a:r>
              <a:rPr lang="en-US" altLang="zh-TW" sz="1400" dirty="0"/>
              <a:t>m</a:t>
            </a:r>
            <a:r>
              <a:rPr lang="en-US" altLang="zh-TW" sz="1400" dirty="0" smtClean="0"/>
              <a:t>apped by cost. </a:t>
            </a:r>
            <a:endParaRPr lang="en-US" altLang="zh-TW" sz="1400" dirty="0"/>
          </a:p>
        </p:txBody>
      </p:sp>
      <p:cxnSp>
        <p:nvCxnSpPr>
          <p:cNvPr id="18" name="直線單箭頭接點 13"/>
          <p:cNvCxnSpPr>
            <a:endCxn id="8" idx="1"/>
          </p:cNvCxnSpPr>
          <p:nvPr/>
        </p:nvCxnSpPr>
        <p:spPr>
          <a:xfrm>
            <a:off x="4968044" y="5669735"/>
            <a:ext cx="39604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3167844" y="5496490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Get the minimum key</a:t>
            </a:r>
            <a:endParaRPr lang="en-US" altLang="zh-TW" sz="1400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078" y="1936002"/>
            <a:ext cx="1594270" cy="891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24" name="直線單箭頭接點 13"/>
          <p:cNvCxnSpPr/>
          <p:nvPr/>
        </p:nvCxnSpPr>
        <p:spPr>
          <a:xfrm>
            <a:off x="2353836" y="2871968"/>
            <a:ext cx="0" cy="64443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2441071" y="2802470"/>
            <a:ext cx="2456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Less </a:t>
            </a:r>
            <a:r>
              <a:rPr lang="en-US" altLang="zh-TW" sz="1400" dirty="0"/>
              <a:t>costly network path </a:t>
            </a:r>
            <a:r>
              <a:rPr lang="en-US" altLang="zh-TW" sz="1400" dirty="0" err="1"/>
              <a:t>nPth</a:t>
            </a:r>
            <a:r>
              <a:rPr lang="en-US" altLang="zh-TW" sz="1400" dirty="0"/>
              <a:t> from the packet’s</a:t>
            </a:r>
          </a:p>
          <a:p>
            <a:r>
              <a:rPr lang="en-US" altLang="zh-TW" sz="1400" dirty="0"/>
              <a:t>source to</a:t>
            </a: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3"/>
          <a:srcRect l="45277" r="8285" b="32571"/>
          <a:stretch/>
        </p:blipFill>
        <p:spPr>
          <a:xfrm>
            <a:off x="4580039" y="1826889"/>
            <a:ext cx="2008185" cy="11340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30" name="直線單箭頭接點 13"/>
          <p:cNvCxnSpPr/>
          <p:nvPr/>
        </p:nvCxnSpPr>
        <p:spPr>
          <a:xfrm>
            <a:off x="5743145" y="2857530"/>
            <a:ext cx="0" cy="64443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5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EVALUATION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200" dirty="0"/>
              <a:t>The possibility to </a:t>
            </a:r>
            <a:r>
              <a:rPr lang="en-US" altLang="zh-TW" sz="2200" dirty="0">
                <a:solidFill>
                  <a:srgbClr val="FF0000"/>
                </a:solidFill>
              </a:rPr>
              <a:t>set link bandwidth and delay </a:t>
            </a:r>
            <a:r>
              <a:rPr lang="en-US" altLang="zh-TW" sz="2200" dirty="0" smtClean="0"/>
              <a:t>in </a:t>
            </a:r>
            <a:r>
              <a:rPr lang="en-US" altLang="zh-TW" sz="2200" dirty="0" err="1" smtClean="0"/>
              <a:t>Mininet</a:t>
            </a:r>
            <a:r>
              <a:rPr lang="en-US" altLang="zh-TW" sz="2200" dirty="0" smtClean="0"/>
              <a:t> </a:t>
            </a:r>
            <a:r>
              <a:rPr lang="en-US" altLang="zh-TW" sz="2200" dirty="0"/>
              <a:t>allowed us to perform an experiment similar to </a:t>
            </a:r>
            <a:r>
              <a:rPr lang="en-US" altLang="zh-TW" sz="2200" dirty="0" smtClean="0"/>
              <a:t>an actual </a:t>
            </a:r>
            <a:r>
              <a:rPr lang="en-US" altLang="zh-TW" sz="2200" dirty="0"/>
              <a:t>real </a:t>
            </a:r>
            <a:r>
              <a:rPr lang="en-US" altLang="zh-TW" sz="2200" dirty="0" smtClean="0"/>
              <a:t>scenario.</a:t>
            </a:r>
          </a:p>
          <a:p>
            <a:r>
              <a:rPr lang="en-US" altLang="zh-TW" sz="2200" dirty="0"/>
              <a:t>Abilene network topology</a:t>
            </a:r>
          </a:p>
          <a:p>
            <a:r>
              <a:rPr lang="en-US" altLang="zh-TW" sz="2200" dirty="0" smtClean="0"/>
              <a:t>The topology’s </a:t>
            </a:r>
            <a:r>
              <a:rPr lang="en-US" altLang="zh-TW" sz="2200" dirty="0"/>
              <a:t>sources were obtained from the </a:t>
            </a:r>
            <a:r>
              <a:rPr lang="en-US" altLang="zh-TW" sz="2200" dirty="0" err="1" smtClean="0"/>
              <a:t>TopologyZoo</a:t>
            </a:r>
            <a:r>
              <a:rPr lang="en-US" altLang="zh-TW" sz="2200" dirty="0" smtClean="0"/>
              <a:t>.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318654"/>
            <a:ext cx="4771875" cy="29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EVALUATION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300" dirty="0"/>
              <a:t>The first</a:t>
            </a:r>
            <a:r>
              <a:rPr lang="en-US" altLang="zh-TW" sz="2300" dirty="0" smtClean="0"/>
              <a:t> </a:t>
            </a:r>
            <a:r>
              <a:rPr lang="en-US" altLang="zh-TW" sz="2300" dirty="0"/>
              <a:t>scenario aims to </a:t>
            </a:r>
            <a:r>
              <a:rPr lang="en-US" altLang="zh-TW" sz="2300" dirty="0">
                <a:solidFill>
                  <a:srgbClr val="FF0000"/>
                </a:solidFill>
              </a:rPr>
              <a:t>evaluate only the network </a:t>
            </a:r>
            <a:r>
              <a:rPr lang="en-US" altLang="zh-TW" sz="2300" dirty="0" smtClean="0">
                <a:solidFill>
                  <a:srgbClr val="FF0000"/>
                </a:solidFill>
              </a:rPr>
              <a:t>load balancing </a:t>
            </a:r>
            <a:r>
              <a:rPr lang="en-US" altLang="zh-TW" sz="2300" dirty="0"/>
              <a:t>by avoiding the server load balancing, </a:t>
            </a:r>
            <a:r>
              <a:rPr lang="en-US" altLang="zh-TW" sz="2300" dirty="0" smtClean="0"/>
              <a:t>allowing better </a:t>
            </a:r>
            <a:r>
              <a:rPr lang="en-US" altLang="zh-TW" sz="2300" dirty="0"/>
              <a:t>analysis of the proposal behavior. To this extent, </a:t>
            </a:r>
            <a:r>
              <a:rPr lang="en-US" altLang="zh-TW" sz="2300" dirty="0" smtClean="0"/>
              <a:t>the network </a:t>
            </a:r>
            <a:r>
              <a:rPr lang="en-US" altLang="zh-TW" sz="2300" dirty="0"/>
              <a:t>topology has only a </a:t>
            </a:r>
            <a:r>
              <a:rPr lang="en-US" altLang="zh-TW" sz="2300" dirty="0">
                <a:solidFill>
                  <a:srgbClr val="FF0000"/>
                </a:solidFill>
              </a:rPr>
              <a:t>single server </a:t>
            </a:r>
            <a:r>
              <a:rPr lang="en-US" altLang="zh-TW" sz="2300" dirty="0"/>
              <a:t>that is accessed </a:t>
            </a:r>
            <a:r>
              <a:rPr lang="en-US" altLang="zh-TW" sz="2300" dirty="0" smtClean="0"/>
              <a:t>by several </a:t>
            </a:r>
            <a:r>
              <a:rPr lang="en-US" altLang="zh-TW" sz="2300" dirty="0"/>
              <a:t>clients spread over the network.</a:t>
            </a:r>
            <a:endParaRPr lang="en-US" altLang="zh-TW" sz="2300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15740"/>
            <a:ext cx="4771875" cy="295533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42048" y="4401108"/>
            <a:ext cx="936104" cy="25202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3"/>
          <p:cNvCxnSpPr>
            <a:stCxn id="6" idx="3"/>
          </p:cNvCxnSpPr>
          <p:nvPr/>
        </p:nvCxnSpPr>
        <p:spPr>
          <a:xfrm>
            <a:off x="5078152" y="4527122"/>
            <a:ext cx="1546076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720182" y="4345359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</a:rPr>
              <a:t>CDN Server</a:t>
            </a:r>
            <a:endParaRPr lang="en-US" altLang="zh-TW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EVALUATION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300" dirty="0"/>
              <a:t>The second scenario aims to compare how the </a:t>
            </a:r>
            <a:r>
              <a:rPr lang="en-US" altLang="zh-TW" sz="2300" dirty="0" smtClean="0"/>
              <a:t>different load </a:t>
            </a:r>
            <a:r>
              <a:rPr lang="en-US" altLang="zh-TW" sz="2300" dirty="0"/>
              <a:t>balancing modes affect (1) </a:t>
            </a:r>
            <a:r>
              <a:rPr lang="en-US" altLang="zh-TW" sz="2300" dirty="0">
                <a:solidFill>
                  <a:srgbClr val="FF0000"/>
                </a:solidFill>
              </a:rPr>
              <a:t>the client perceived </a:t>
            </a:r>
            <a:r>
              <a:rPr lang="en-US" altLang="zh-TW" sz="2300" dirty="0" smtClean="0">
                <a:solidFill>
                  <a:srgbClr val="FF0000"/>
                </a:solidFill>
              </a:rPr>
              <a:t>latency </a:t>
            </a:r>
            <a:r>
              <a:rPr lang="en-US" altLang="zh-TW" sz="2300" dirty="0" smtClean="0"/>
              <a:t>and </a:t>
            </a:r>
            <a:r>
              <a:rPr lang="en-US" altLang="zh-TW" sz="2300" dirty="0"/>
              <a:t>(2) </a:t>
            </a:r>
            <a:r>
              <a:rPr lang="en-US" altLang="zh-TW" sz="2300" dirty="0">
                <a:solidFill>
                  <a:srgbClr val="FF0000"/>
                </a:solidFill>
              </a:rPr>
              <a:t>the server load</a:t>
            </a:r>
            <a:r>
              <a:rPr lang="en-US" altLang="zh-TW" sz="2300" dirty="0"/>
              <a:t>. Again, the clients are going to </a:t>
            </a:r>
            <a:r>
              <a:rPr lang="en-US" altLang="zh-TW" sz="2300" dirty="0" smtClean="0"/>
              <a:t>request contents </a:t>
            </a:r>
            <a:r>
              <a:rPr lang="en-US" altLang="zh-TW" sz="2300" dirty="0"/>
              <a:t>on CDN servers that operate through HTTP. In </a:t>
            </a:r>
            <a:r>
              <a:rPr lang="en-US" altLang="zh-TW" sz="2300" dirty="0" smtClean="0"/>
              <a:t>this scenario</a:t>
            </a:r>
            <a:r>
              <a:rPr lang="en-US" altLang="zh-TW" sz="2300" dirty="0"/>
              <a:t>, we used </a:t>
            </a:r>
            <a:r>
              <a:rPr lang="en-US" altLang="zh-TW" sz="2300" dirty="0">
                <a:solidFill>
                  <a:srgbClr val="FF0000"/>
                </a:solidFill>
              </a:rPr>
              <a:t>three CDN </a:t>
            </a:r>
            <a:r>
              <a:rPr lang="en-US" altLang="zh-TW" sz="2300" dirty="0" smtClean="0">
                <a:solidFill>
                  <a:srgbClr val="FF0000"/>
                </a:solidFill>
              </a:rPr>
              <a:t>servers</a:t>
            </a:r>
            <a:r>
              <a:rPr lang="en-US" altLang="zh-TW" sz="2300" dirty="0" smtClean="0"/>
              <a:t>.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162" y="3318921"/>
            <a:ext cx="4771875" cy="295533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220295" y="4014703"/>
            <a:ext cx="775742" cy="33065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6994701" y="3898667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</a:rPr>
              <a:t>CDN Server</a:t>
            </a:r>
            <a:endParaRPr lang="en-US" altLang="zh-TW" sz="2000" dirty="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72575" y="4547868"/>
            <a:ext cx="775742" cy="33065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048317" y="4646932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</a:rPr>
              <a:t>CDN Server</a:t>
            </a:r>
            <a:endParaRPr lang="en-US" altLang="zh-TW" sz="2000" dirty="0">
              <a:solidFill>
                <a:srgbClr val="0000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24162" y="4345358"/>
            <a:ext cx="835670" cy="44855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09052" y="4204300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</a:rPr>
              <a:t>CDN Server</a:t>
            </a:r>
            <a:endParaRPr lang="en-US" altLang="zh-TW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EVALUATION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300" dirty="0" smtClean="0"/>
              <a:t>A </a:t>
            </a:r>
            <a:r>
              <a:rPr lang="en-US" altLang="zh-TW" sz="2300" dirty="0"/>
              <a:t>set </a:t>
            </a:r>
            <a:r>
              <a:rPr lang="en-US" altLang="zh-TW" sz="2300" dirty="0" smtClean="0"/>
              <a:t>of 10 </a:t>
            </a:r>
            <a:r>
              <a:rPr lang="en-US" altLang="zh-TW" sz="2300" dirty="0"/>
              <a:t>clients has been placed in order to make content </a:t>
            </a:r>
            <a:r>
              <a:rPr lang="en-US" altLang="zh-TW" sz="2300" dirty="0" smtClean="0"/>
              <a:t>requests. Each </a:t>
            </a:r>
            <a:r>
              <a:rPr lang="en-US" altLang="zh-TW" sz="2300" dirty="0"/>
              <a:t>client was configured to perform sequential requests </a:t>
            </a:r>
            <a:r>
              <a:rPr lang="en-US" altLang="zh-TW" sz="2300" dirty="0" smtClean="0"/>
              <a:t>to a </a:t>
            </a:r>
            <a:r>
              <a:rPr lang="en-US" altLang="zh-TW" sz="2300" dirty="0"/>
              <a:t>randomly chosen </a:t>
            </a:r>
            <a:r>
              <a:rPr lang="en-US" altLang="zh-TW" sz="2300" dirty="0" smtClean="0"/>
              <a:t>server.</a:t>
            </a:r>
          </a:p>
          <a:p>
            <a:endParaRPr lang="en-US" altLang="zh-TW" sz="2300" dirty="0"/>
          </a:p>
          <a:p>
            <a:r>
              <a:rPr lang="en-US" altLang="zh-TW" sz="2300" dirty="0"/>
              <a:t>After each client finished </a:t>
            </a:r>
            <a:r>
              <a:rPr lang="en-US" altLang="zh-TW" sz="2300" dirty="0" smtClean="0"/>
              <a:t>10^6 </a:t>
            </a:r>
            <a:r>
              <a:rPr lang="en-US" altLang="zh-TW" sz="2300" dirty="0"/>
              <a:t>requests, the </a:t>
            </a:r>
            <a:r>
              <a:rPr lang="en-US" altLang="zh-TW" sz="2300" dirty="0" smtClean="0"/>
              <a:t>experiments results </a:t>
            </a:r>
            <a:r>
              <a:rPr lang="en-US" altLang="zh-TW" sz="2300" dirty="0"/>
              <a:t>were collected and the graphs in Figures 4, 5 and </a:t>
            </a:r>
            <a:r>
              <a:rPr lang="en-US" altLang="zh-TW" sz="2300" dirty="0" smtClean="0"/>
              <a:t>6 were </a:t>
            </a:r>
            <a:r>
              <a:rPr lang="en-US" altLang="zh-TW" sz="2300" dirty="0"/>
              <a:t>built.</a:t>
            </a:r>
            <a:endParaRPr lang="en-US" altLang="zh-TW" sz="2300" dirty="0" smtClean="0"/>
          </a:p>
        </p:txBody>
      </p:sp>
    </p:spTree>
    <p:extLst>
      <p:ext uri="{BB962C8B-B14F-4D97-AF65-F5344CB8AC3E}">
        <p14:creationId xmlns:p14="http://schemas.microsoft.com/office/powerpoint/2010/main" val="32229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EVALUATION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300" dirty="0" smtClean="0"/>
              <a:t>Figure 4. Result of the first experiment.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62" y="1931495"/>
            <a:ext cx="7215076" cy="41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EVALUATION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300" dirty="0" smtClean="0"/>
              <a:t>Figure 5. </a:t>
            </a:r>
            <a:r>
              <a:rPr lang="en-US" altLang="zh-TW" sz="2300" dirty="0"/>
              <a:t>Results of the second experiment, from the point of view of </a:t>
            </a:r>
            <a:r>
              <a:rPr lang="en-US" altLang="zh-TW" sz="2300" dirty="0" smtClean="0"/>
              <a:t>the clients </a:t>
            </a:r>
            <a:r>
              <a:rPr lang="en-US" altLang="zh-TW" sz="2300" dirty="0"/>
              <a:t>perceived delay.</a:t>
            </a:r>
            <a:endParaRPr lang="en-US" altLang="zh-TW" sz="230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11" y="2231879"/>
            <a:ext cx="7009615" cy="399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err="1" smtClean="0">
                <a:latin typeface="Times New Roman" panose="02020603050405020304" pitchFamily="18" charset="0"/>
              </a:rPr>
              <a:t>uLoBal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</a:rPr>
              <a:t>has been implemented and tested on the </a:t>
            </a:r>
            <a:r>
              <a:rPr lang="en-US" altLang="zh-TW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Mininet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 virtualized </a:t>
            </a:r>
            <a:r>
              <a:rPr lang="en-US" altLang="zh-TW" sz="2800" dirty="0">
                <a:latin typeface="Times New Roman" panose="02020603050405020304" pitchFamily="18" charset="0"/>
              </a:rPr>
              <a:t>environment that emulates a real-world 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network.</a:t>
            </a:r>
          </a:p>
          <a:p>
            <a:endParaRPr lang="en-US" altLang="zh-TW" sz="2800" dirty="0">
              <a:latin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</a:rPr>
              <a:t>The testing scenario was based on a Content Delivery 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Network (CDN</a:t>
            </a:r>
            <a:r>
              <a:rPr lang="en-US" altLang="zh-TW" sz="2800" dirty="0">
                <a:latin typeface="Times New Roman" panose="02020603050405020304" pitchFamily="18" charset="0"/>
              </a:rPr>
              <a:t>), which is one of the most common types of service 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that is </a:t>
            </a:r>
            <a:r>
              <a:rPr lang="en-US" altLang="zh-TW" sz="2800" dirty="0">
                <a:latin typeface="Times New Roman" panose="02020603050405020304" pitchFamily="18" charset="0"/>
              </a:rPr>
              <a:t>present on the current 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Internet.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76" y="4790760"/>
            <a:ext cx="1152840" cy="11528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30" y="4795204"/>
            <a:ext cx="1145822" cy="114582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88" y="4762766"/>
            <a:ext cx="1178260" cy="117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EVALUATION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300" dirty="0"/>
              <a:t>Both RR and IPH have similar behaviors at different workloads, although the RR shows better latency results. </a:t>
            </a:r>
            <a:endParaRPr lang="en-US" altLang="zh-TW" sz="2300" dirty="0" smtClean="0"/>
          </a:p>
          <a:p>
            <a:endParaRPr lang="en-US" altLang="zh-TW" sz="2300" dirty="0" smtClean="0"/>
          </a:p>
          <a:p>
            <a:r>
              <a:rPr lang="en-US" altLang="zh-TW" sz="2300" dirty="0" smtClean="0"/>
              <a:t>Such </a:t>
            </a:r>
            <a:r>
              <a:rPr lang="en-US" altLang="zh-TW" sz="2300" dirty="0"/>
              <a:t>results can be explained by the fact that the network nodes are spread over an area of a whole country, with the servers being positioned at the edges of the network, which makes the use of these </a:t>
            </a:r>
            <a:r>
              <a:rPr lang="en-US" altLang="zh-TW" sz="2300" dirty="0" smtClean="0"/>
              <a:t>techniques a </a:t>
            </a:r>
            <a:r>
              <a:rPr lang="en-US" altLang="zh-TW" sz="2300" dirty="0"/>
              <a:t>bad idea due to the high distance, increasing the </a:t>
            </a:r>
            <a:r>
              <a:rPr lang="en-US" altLang="zh-TW" sz="2300" dirty="0" smtClean="0"/>
              <a:t>end-to-end </a:t>
            </a:r>
            <a:r>
              <a:rPr lang="en-US" altLang="zh-TW" sz="2300" dirty="0"/>
              <a:t>delay.</a:t>
            </a:r>
            <a:endParaRPr lang="en-US" altLang="zh-TW" sz="2300" dirty="0" smtClean="0"/>
          </a:p>
        </p:txBody>
      </p:sp>
    </p:spTree>
    <p:extLst>
      <p:ext uri="{BB962C8B-B14F-4D97-AF65-F5344CB8AC3E}">
        <p14:creationId xmlns:p14="http://schemas.microsoft.com/office/powerpoint/2010/main" val="5364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EVALUATION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300" dirty="0"/>
              <a:t>Figure 6. Results of the second experiment, from the point of view of the servers average load.</a:t>
            </a:r>
            <a:endParaRPr lang="en-US" altLang="zh-TW" sz="2300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19" y="2333355"/>
            <a:ext cx="6715362" cy="38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EVALUATION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300" dirty="0"/>
              <a:t>Again, both RR and IPH modes are similar to different workloads, unless the responses’ sizes were 1600 KB. </a:t>
            </a:r>
            <a:endParaRPr lang="en-US" altLang="zh-TW" sz="2300" dirty="0" smtClean="0"/>
          </a:p>
          <a:p>
            <a:endParaRPr lang="en-US" altLang="zh-TW" sz="2300" dirty="0"/>
          </a:p>
          <a:p>
            <a:r>
              <a:rPr lang="en-US" altLang="zh-TW" sz="2300" dirty="0" smtClean="0"/>
              <a:t>This </a:t>
            </a:r>
            <a:r>
              <a:rPr lang="en-US" altLang="zh-TW" sz="2300" dirty="0"/>
              <a:t>result was expected, since these load balancing schemas aim </a:t>
            </a:r>
            <a:r>
              <a:rPr lang="en-US" altLang="zh-TW" sz="2300" dirty="0">
                <a:solidFill>
                  <a:srgbClr val="FF0000"/>
                </a:solidFill>
              </a:rPr>
              <a:t>to distribute the requests evenly across the servers</a:t>
            </a:r>
            <a:r>
              <a:rPr lang="en-US" altLang="zh-TW" sz="2300" dirty="0"/>
              <a:t>, not looking for any external factor on the </a:t>
            </a:r>
            <a:r>
              <a:rPr lang="en-US" altLang="zh-TW" sz="2300" dirty="0" err="1"/>
              <a:t>decisionmaking</a:t>
            </a:r>
            <a:r>
              <a:rPr lang="en-US" altLang="zh-TW" sz="2300" dirty="0"/>
              <a:t> process</a:t>
            </a:r>
            <a:r>
              <a:rPr lang="en-US" altLang="zh-TW" sz="2300" dirty="0" smtClean="0"/>
              <a:t>.</a:t>
            </a:r>
          </a:p>
          <a:p>
            <a:endParaRPr lang="en-US" altLang="zh-TW" sz="2300" dirty="0"/>
          </a:p>
          <a:p>
            <a:r>
              <a:rPr lang="en-US" altLang="zh-TW" sz="2300" dirty="0"/>
              <a:t>Furthermore, it was not </a:t>
            </a:r>
            <a:r>
              <a:rPr lang="en-US" altLang="zh-TW" sz="2300" dirty="0">
                <a:solidFill>
                  <a:srgbClr val="FF0000"/>
                </a:solidFill>
              </a:rPr>
              <a:t>observed any significant change in the consumption of resources in the network controller</a:t>
            </a:r>
            <a:r>
              <a:rPr lang="en-US" altLang="zh-TW" sz="2300" dirty="0"/>
              <a:t>, even when using the NSL mode, suggesting that </a:t>
            </a:r>
            <a:r>
              <a:rPr lang="en-US" altLang="zh-TW" sz="2300" dirty="0" err="1"/>
              <a:t>uLoBal</a:t>
            </a:r>
            <a:r>
              <a:rPr lang="en-US" altLang="zh-TW" sz="2300" dirty="0"/>
              <a:t> follows the same scalability levels of the network controller.</a:t>
            </a:r>
            <a:endParaRPr lang="en-US" altLang="zh-TW" sz="2300" dirty="0" smtClean="0"/>
          </a:p>
        </p:txBody>
      </p:sp>
    </p:spTree>
    <p:extLst>
      <p:ext uri="{BB962C8B-B14F-4D97-AF65-F5344CB8AC3E}">
        <p14:creationId xmlns:p14="http://schemas.microsoft.com/office/powerpoint/2010/main" val="28446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SDN</a:t>
            </a:r>
          </a:p>
          <a:p>
            <a:endParaRPr lang="en-US" altLang="zh-TW" sz="2800" dirty="0" smtClean="0"/>
          </a:p>
          <a:p>
            <a:r>
              <a:rPr lang="en-US" altLang="zh-TW" sz="2800" dirty="0"/>
              <a:t>Software-Defined Network (SDN) is an approach to </a:t>
            </a:r>
            <a:r>
              <a:rPr lang="en-US" altLang="zh-TW" sz="2800" dirty="0" smtClean="0"/>
              <a:t>network control </a:t>
            </a:r>
            <a:r>
              <a:rPr lang="en-US" altLang="zh-TW" sz="2800" dirty="0"/>
              <a:t>and management that allows administrators </a:t>
            </a:r>
            <a:r>
              <a:rPr lang="en-US" altLang="zh-TW" sz="2800" dirty="0" smtClean="0"/>
              <a:t>to manage </a:t>
            </a:r>
            <a:r>
              <a:rPr lang="en-US" altLang="zh-TW" sz="2800" dirty="0"/>
              <a:t>network </a:t>
            </a:r>
            <a:r>
              <a:rPr lang="en-US" altLang="zh-TW" sz="2800" dirty="0" smtClean="0"/>
              <a:t>services.</a:t>
            </a:r>
          </a:p>
          <a:p>
            <a:endParaRPr lang="en-US" altLang="zh-TW" sz="2800" dirty="0" smtClean="0"/>
          </a:p>
          <a:p>
            <a:r>
              <a:rPr lang="en-US" altLang="zh-TW" sz="2800" dirty="0"/>
              <a:t>This is done by decoupling the </a:t>
            </a:r>
            <a:r>
              <a:rPr lang="en-US" altLang="zh-TW" sz="2800" dirty="0" smtClean="0"/>
              <a:t>control plane</a:t>
            </a:r>
            <a:r>
              <a:rPr lang="en-US" altLang="zh-TW" sz="2800" dirty="0"/>
              <a:t>, that takes decisions about forwarding traffic through </a:t>
            </a:r>
            <a:r>
              <a:rPr lang="en-US" altLang="zh-TW" sz="2800" dirty="0" smtClean="0"/>
              <a:t>the network </a:t>
            </a:r>
            <a:r>
              <a:rPr lang="en-US" altLang="zh-TW" sz="2800" dirty="0"/>
              <a:t>infrastructure;</a:t>
            </a:r>
            <a:endParaRPr lang="en-US" altLang="zh-TW" sz="2800" dirty="0" smtClean="0"/>
          </a:p>
          <a:p>
            <a:endParaRPr lang="en-US" altLang="zh-TW" sz="2800" dirty="0"/>
          </a:p>
          <a:p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24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err="1" smtClean="0"/>
              <a:t>OpenFlow</a:t>
            </a:r>
            <a:endParaRPr lang="en-US" altLang="zh-TW" sz="2800" dirty="0"/>
          </a:p>
          <a:p>
            <a:pPr lvl="1"/>
            <a:r>
              <a:rPr lang="en-US" altLang="zh-TW" sz="2300" dirty="0" smtClean="0"/>
              <a:t>Controller</a:t>
            </a:r>
          </a:p>
          <a:p>
            <a:pPr lvl="1"/>
            <a:r>
              <a:rPr lang="en-US" altLang="zh-TW" sz="2300" dirty="0" smtClean="0"/>
              <a:t>Protocol</a:t>
            </a:r>
          </a:p>
          <a:p>
            <a:pPr lvl="1"/>
            <a:r>
              <a:rPr lang="en-US" altLang="zh-TW" sz="2300" dirty="0" err="1" smtClean="0"/>
              <a:t>OpenFlow</a:t>
            </a:r>
            <a:r>
              <a:rPr lang="en-US" altLang="zh-TW" sz="2300" dirty="0" smtClean="0"/>
              <a:t>-enabled device</a:t>
            </a:r>
            <a:endParaRPr lang="en-US" altLang="zh-TW" sz="2300" dirty="0"/>
          </a:p>
          <a:p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16" y="3465004"/>
            <a:ext cx="516403" cy="7344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06" y="5075786"/>
            <a:ext cx="865795" cy="4429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17" y="5057005"/>
            <a:ext cx="865795" cy="44296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06" y="5071325"/>
            <a:ext cx="865795" cy="442965"/>
          </a:xfrm>
          <a:prstGeom prst="rect">
            <a:avLst/>
          </a:prstGeom>
        </p:spPr>
      </p:pic>
      <p:cxnSp>
        <p:nvCxnSpPr>
          <p:cNvPr id="10" name="直線單箭頭接點 13"/>
          <p:cNvCxnSpPr>
            <a:stCxn id="6" idx="2"/>
            <a:endCxn id="7" idx="0"/>
          </p:cNvCxnSpPr>
          <p:nvPr/>
        </p:nvCxnSpPr>
        <p:spPr>
          <a:xfrm flipH="1">
            <a:off x="2036704" y="4199444"/>
            <a:ext cx="2528714" cy="876342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3"/>
          <p:cNvCxnSpPr>
            <a:stCxn id="6" idx="2"/>
            <a:endCxn id="8" idx="0"/>
          </p:cNvCxnSpPr>
          <p:nvPr/>
        </p:nvCxnSpPr>
        <p:spPr>
          <a:xfrm>
            <a:off x="4565418" y="4199444"/>
            <a:ext cx="5897" cy="857561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3"/>
          <p:cNvCxnSpPr>
            <a:stCxn id="6" idx="2"/>
            <a:endCxn id="9" idx="0"/>
          </p:cNvCxnSpPr>
          <p:nvPr/>
        </p:nvCxnSpPr>
        <p:spPr>
          <a:xfrm>
            <a:off x="4565418" y="4199444"/>
            <a:ext cx="2739486" cy="871881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1033864" y="5620434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-enabled</a:t>
            </a:r>
          </a:p>
          <a:p>
            <a:pPr algn="ctr"/>
            <a:r>
              <a:rPr lang="en-US" altLang="zh-TW" dirty="0" smtClean="0"/>
              <a:t>device</a:t>
            </a:r>
            <a:endParaRPr lang="en-US" altLang="zh-TW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607261" y="556873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-enabled</a:t>
            </a:r>
          </a:p>
          <a:p>
            <a:pPr algn="ctr"/>
            <a:r>
              <a:rPr lang="en-US" altLang="zh-TW" dirty="0" smtClean="0"/>
              <a:t>device</a:t>
            </a:r>
            <a:endParaRPr lang="en-US" altLang="zh-TW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302064" y="5545972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-enabled</a:t>
            </a:r>
          </a:p>
          <a:p>
            <a:pPr algn="ctr"/>
            <a:r>
              <a:rPr lang="en-US" altLang="zh-TW" dirty="0" smtClean="0"/>
              <a:t>device</a:t>
            </a:r>
            <a:endParaRPr lang="en-US" altLang="zh-TW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122276" y="357181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Controller</a:t>
            </a:r>
            <a:endParaRPr lang="en-US" altLang="zh-TW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5493033" y="419498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Protocol</a:t>
            </a:r>
            <a:endParaRPr lang="en-US" altLang="zh-TW" dirty="0"/>
          </a:p>
        </p:txBody>
      </p:sp>
      <p:cxnSp>
        <p:nvCxnSpPr>
          <p:cNvPr id="35" name="直線單箭頭接點 13"/>
          <p:cNvCxnSpPr>
            <a:stCxn id="8" idx="1"/>
            <a:endCxn id="7" idx="3"/>
          </p:cNvCxnSpPr>
          <p:nvPr/>
        </p:nvCxnSpPr>
        <p:spPr>
          <a:xfrm flipH="1">
            <a:off x="2469601" y="5278488"/>
            <a:ext cx="1668816" cy="1878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13"/>
          <p:cNvCxnSpPr>
            <a:stCxn id="9" idx="1"/>
            <a:endCxn id="8" idx="3"/>
          </p:cNvCxnSpPr>
          <p:nvPr/>
        </p:nvCxnSpPr>
        <p:spPr>
          <a:xfrm flipH="1" flipV="1">
            <a:off x="5004212" y="5278488"/>
            <a:ext cx="1867794" cy="1432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Each device maintains a </a:t>
            </a:r>
            <a:r>
              <a:rPr lang="en-US" altLang="zh-TW" sz="2800" dirty="0">
                <a:solidFill>
                  <a:srgbClr val="FF0000"/>
                </a:solidFill>
              </a:rPr>
              <a:t>Flow Table </a:t>
            </a:r>
            <a:r>
              <a:rPr lang="en-US" altLang="zh-TW" sz="2800" dirty="0"/>
              <a:t>that indicates </a:t>
            </a:r>
            <a:r>
              <a:rPr lang="en-US" altLang="zh-TW" sz="2800" dirty="0" smtClean="0"/>
              <a:t>the processing </a:t>
            </a:r>
            <a:r>
              <a:rPr lang="en-US" altLang="zh-TW" sz="2800" dirty="0"/>
              <a:t>applied to any packet of a certain flow</a:t>
            </a:r>
            <a:r>
              <a:rPr lang="en-US" altLang="zh-TW" sz="2800" dirty="0" smtClean="0"/>
              <a:t>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50" y="5529751"/>
            <a:ext cx="865795" cy="44296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397" y="2952231"/>
            <a:ext cx="5652628" cy="3176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字方塊 7"/>
          <p:cNvSpPr txBox="1"/>
          <p:nvPr/>
        </p:nvSpPr>
        <p:spPr>
          <a:xfrm>
            <a:off x="7344308" y="5006531"/>
            <a:ext cx="169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err="1" smtClean="0"/>
              <a:t>OpenFlow</a:t>
            </a:r>
            <a:r>
              <a:rPr lang="en-US" altLang="zh-TW" sz="1400" dirty="0" smtClean="0"/>
              <a:t>-enabled</a:t>
            </a:r>
          </a:p>
          <a:p>
            <a:pPr algn="ctr"/>
            <a:r>
              <a:rPr lang="en-US" altLang="zh-TW" sz="1400" dirty="0" smtClean="0"/>
              <a:t>device</a:t>
            </a:r>
            <a:endParaRPr lang="en-US" altLang="zh-TW" sz="1400" dirty="0"/>
          </a:p>
        </p:txBody>
      </p:sp>
      <p:cxnSp>
        <p:nvCxnSpPr>
          <p:cNvPr id="11" name="直線單箭頭接點 13"/>
          <p:cNvCxnSpPr/>
          <p:nvPr/>
        </p:nvCxnSpPr>
        <p:spPr>
          <a:xfrm flipH="1">
            <a:off x="6804025" y="5942835"/>
            <a:ext cx="630325" cy="20851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3"/>
          <p:cNvCxnSpPr/>
          <p:nvPr/>
        </p:nvCxnSpPr>
        <p:spPr>
          <a:xfrm>
            <a:off x="6816436" y="2919845"/>
            <a:ext cx="617914" cy="270828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3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If there is </a:t>
            </a:r>
            <a:r>
              <a:rPr lang="en-US" altLang="zh-TW" sz="2800" dirty="0">
                <a:solidFill>
                  <a:srgbClr val="FF0000"/>
                </a:solidFill>
              </a:rPr>
              <a:t>no matching entry </a:t>
            </a:r>
            <a:r>
              <a:rPr lang="en-US" altLang="zh-TW" sz="2800" dirty="0"/>
              <a:t>for an </a:t>
            </a:r>
            <a:r>
              <a:rPr lang="en-US" altLang="zh-TW" sz="2800" dirty="0" smtClean="0"/>
              <a:t>incoming packet</a:t>
            </a:r>
            <a:r>
              <a:rPr lang="en-US" altLang="zh-TW" sz="2800" dirty="0"/>
              <a:t>, the device </a:t>
            </a:r>
            <a:r>
              <a:rPr lang="en-US" altLang="zh-TW" sz="2800" dirty="0">
                <a:solidFill>
                  <a:srgbClr val="FF0000"/>
                </a:solidFill>
              </a:rPr>
              <a:t>sends a </a:t>
            </a:r>
            <a:r>
              <a:rPr lang="en-US" altLang="zh-TW" sz="2800" dirty="0" err="1">
                <a:solidFill>
                  <a:srgbClr val="FF0000"/>
                </a:solidFill>
              </a:rPr>
              <a:t>PacketIn</a:t>
            </a:r>
            <a:r>
              <a:rPr lang="en-US" altLang="zh-TW" sz="2800" dirty="0">
                <a:solidFill>
                  <a:srgbClr val="FF0000"/>
                </a:solidFill>
              </a:rPr>
              <a:t> message </a:t>
            </a:r>
            <a:r>
              <a:rPr lang="en-US" altLang="zh-TW" sz="2800" dirty="0"/>
              <a:t>to the </a:t>
            </a:r>
            <a:r>
              <a:rPr lang="en-US" altLang="zh-TW" sz="2800" dirty="0" smtClean="0"/>
              <a:t>controller, wrapping </a:t>
            </a:r>
            <a:r>
              <a:rPr lang="en-US" altLang="zh-TW" sz="2800" dirty="0"/>
              <a:t>the unmatched packet.</a:t>
            </a:r>
            <a:endParaRPr lang="en-US" altLang="zh-TW" sz="28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192153"/>
            <a:ext cx="865795" cy="44296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39" y="3247298"/>
            <a:ext cx="516403" cy="73444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196" y="5034415"/>
            <a:ext cx="1404187" cy="78899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直線單箭頭接點 13"/>
          <p:cNvCxnSpPr>
            <a:stCxn id="13" idx="0"/>
            <a:endCxn id="14" idx="2"/>
          </p:cNvCxnSpPr>
          <p:nvPr/>
        </p:nvCxnSpPr>
        <p:spPr>
          <a:xfrm flipH="1" flipV="1">
            <a:off x="4500841" y="3981738"/>
            <a:ext cx="1" cy="1210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3"/>
          <p:cNvCxnSpPr>
            <a:stCxn id="13" idx="3"/>
            <a:endCxn id="15" idx="1"/>
          </p:cNvCxnSpPr>
          <p:nvPr/>
        </p:nvCxnSpPr>
        <p:spPr>
          <a:xfrm>
            <a:off x="4933739" y="5413636"/>
            <a:ext cx="2208457" cy="1527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6" y="5154609"/>
            <a:ext cx="688271" cy="554885"/>
          </a:xfrm>
          <a:prstGeom prst="rect">
            <a:avLst/>
          </a:prstGeom>
        </p:spPr>
      </p:pic>
      <p:cxnSp>
        <p:nvCxnSpPr>
          <p:cNvPr id="21" name="直線單箭頭接點 13"/>
          <p:cNvCxnSpPr>
            <a:stCxn id="20" idx="3"/>
            <a:endCxn id="13" idx="1"/>
          </p:cNvCxnSpPr>
          <p:nvPr/>
        </p:nvCxnSpPr>
        <p:spPr>
          <a:xfrm flipV="1">
            <a:off x="1418587" y="5413636"/>
            <a:ext cx="2649357" cy="1841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3685058" y="5641861"/>
            <a:ext cx="169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err="1" smtClean="0"/>
              <a:t>OpenFlow</a:t>
            </a:r>
            <a:r>
              <a:rPr lang="en-US" altLang="zh-TW" sz="1400" dirty="0" smtClean="0"/>
              <a:t>-enabled</a:t>
            </a:r>
          </a:p>
          <a:p>
            <a:pPr algn="ctr"/>
            <a:r>
              <a:rPr lang="en-US" altLang="zh-TW" sz="1400" dirty="0" smtClean="0"/>
              <a:t>device</a:t>
            </a:r>
            <a:endParaRPr lang="en-US" altLang="zh-TW" sz="1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741019" y="5669520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packet</a:t>
            </a:r>
            <a:endParaRPr lang="en-US" altLang="zh-TW" sz="1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7343991" y="5789711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Flow table</a:t>
            </a:r>
            <a:endParaRPr lang="en-US" altLang="zh-TW" sz="1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5068785" y="5081128"/>
            <a:ext cx="1985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2. no </a:t>
            </a:r>
            <a:r>
              <a:rPr lang="en-US" altLang="zh-TW" sz="1400" dirty="0"/>
              <a:t>matching </a:t>
            </a:r>
            <a:r>
              <a:rPr lang="en-US" altLang="zh-TW" sz="1400" dirty="0" smtClean="0"/>
              <a:t>entry</a:t>
            </a:r>
            <a:endParaRPr lang="en-US" altLang="zh-TW" sz="1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4462718" y="3960846"/>
            <a:ext cx="1977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3. </a:t>
            </a:r>
            <a:r>
              <a:rPr lang="en-US" altLang="zh-TW" sz="1400" dirty="0" err="1" smtClean="0">
                <a:solidFill>
                  <a:srgbClr val="FF0000"/>
                </a:solidFill>
              </a:rPr>
              <a:t>PacketIn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message</a:t>
            </a:r>
          </a:p>
          <a:p>
            <a:pPr algn="ctr"/>
            <a:r>
              <a:rPr lang="en-US" altLang="zh-TW" sz="1400" dirty="0" smtClean="0"/>
              <a:t>(</a:t>
            </a:r>
            <a:r>
              <a:rPr lang="en-US" altLang="zh-TW" sz="1400" dirty="0" err="1" smtClean="0"/>
              <a:t>OpenFlow</a:t>
            </a:r>
            <a:r>
              <a:rPr lang="en-US" altLang="zh-TW" sz="1400" dirty="0" smtClean="0"/>
              <a:t> protocol)</a:t>
            </a:r>
            <a:endParaRPr lang="en-US" altLang="zh-TW" sz="1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1467466" y="5091634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1. incoming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4052947" y="2951589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Controller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13351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err="1"/>
              <a:t>uLoBal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architecture</a:t>
            </a:r>
          </a:p>
          <a:p>
            <a:pPr lvl="1"/>
            <a:r>
              <a:rPr lang="en-US" altLang="zh-TW" sz="2300" dirty="0"/>
              <a:t>Management </a:t>
            </a:r>
            <a:r>
              <a:rPr lang="en-US" altLang="zh-TW" sz="2300" dirty="0" smtClean="0"/>
              <a:t>Module</a:t>
            </a:r>
          </a:p>
          <a:p>
            <a:pPr lvl="1"/>
            <a:r>
              <a:rPr lang="en-US" altLang="zh-TW" sz="2300" dirty="0"/>
              <a:t>Network Monitoring </a:t>
            </a:r>
            <a:r>
              <a:rPr lang="en-US" altLang="zh-TW" sz="2300" dirty="0" smtClean="0"/>
              <a:t>Module</a:t>
            </a:r>
          </a:p>
          <a:p>
            <a:pPr lvl="1"/>
            <a:r>
              <a:rPr lang="en-US" altLang="zh-TW" sz="2300" dirty="0"/>
              <a:t>Load Balancer Module</a:t>
            </a:r>
            <a:endParaRPr lang="en-US" altLang="zh-TW" sz="23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610" y="3517760"/>
            <a:ext cx="6202490" cy="24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Related Work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Management </a:t>
            </a:r>
            <a:r>
              <a:rPr lang="en-US" altLang="zh-TW" sz="2800" dirty="0" smtClean="0"/>
              <a:t>Module</a:t>
            </a:r>
          </a:p>
          <a:p>
            <a:pPr lvl="1"/>
            <a:r>
              <a:rPr lang="en-US" altLang="zh-TW" sz="2300" dirty="0"/>
              <a:t>Management API can be accessed through </a:t>
            </a:r>
            <a:r>
              <a:rPr lang="en-US" altLang="zh-TW" sz="2300" dirty="0" smtClean="0"/>
              <a:t>a REST </a:t>
            </a:r>
            <a:r>
              <a:rPr lang="en-US" altLang="zh-TW" sz="2300" dirty="0"/>
              <a:t>(Representational State Transfer</a:t>
            </a:r>
            <a:r>
              <a:rPr lang="en-US" altLang="zh-TW" sz="2300" dirty="0" smtClean="0"/>
              <a:t>) service</a:t>
            </a:r>
            <a:r>
              <a:rPr lang="en-US" altLang="zh-TW" sz="2300" dirty="0" smtClean="0"/>
              <a:t>.</a:t>
            </a:r>
          </a:p>
          <a:p>
            <a:pPr lvl="1"/>
            <a:endParaRPr lang="en-US" altLang="zh-TW" sz="2300" dirty="0" smtClean="0"/>
          </a:p>
          <a:p>
            <a:pPr lvl="1"/>
            <a:r>
              <a:rPr lang="en-US" altLang="zh-TW" sz="2300" dirty="0"/>
              <a:t>As the SDN controller cannot </a:t>
            </a:r>
            <a:r>
              <a:rPr lang="en-US" altLang="zh-TW" sz="2300" dirty="0" smtClean="0"/>
              <a:t>perform complex </a:t>
            </a:r>
            <a:r>
              <a:rPr lang="en-US" altLang="zh-TW" sz="2300" dirty="0"/>
              <a:t>load monitoring at the servers, it is necessary </a:t>
            </a:r>
            <a:r>
              <a:rPr lang="en-US" altLang="zh-TW" sz="2300" dirty="0" smtClean="0"/>
              <a:t>to expose </a:t>
            </a:r>
            <a:r>
              <a:rPr lang="en-US" altLang="zh-TW" sz="2300" dirty="0"/>
              <a:t>such service in </a:t>
            </a:r>
            <a:r>
              <a:rPr lang="en-US" altLang="zh-TW" sz="2300" dirty="0">
                <a:solidFill>
                  <a:srgbClr val="FF0000"/>
                </a:solidFill>
              </a:rPr>
              <a:t>order to allow an external </a:t>
            </a:r>
            <a:r>
              <a:rPr lang="en-US" altLang="zh-TW" sz="2300" dirty="0" smtClean="0">
                <a:solidFill>
                  <a:srgbClr val="FF0000"/>
                </a:solidFill>
              </a:rPr>
              <a:t>monitoring tool </a:t>
            </a:r>
            <a:r>
              <a:rPr lang="en-US" altLang="zh-TW" sz="2300" dirty="0">
                <a:solidFill>
                  <a:srgbClr val="FF0000"/>
                </a:solidFill>
              </a:rPr>
              <a:t>to provide such information to the load balancer</a:t>
            </a:r>
            <a:r>
              <a:rPr lang="en-US" altLang="zh-TW" sz="2300" dirty="0"/>
              <a:t>.</a:t>
            </a:r>
            <a:endParaRPr lang="en-US" altLang="zh-TW" sz="23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611" y="416451"/>
            <a:ext cx="3582777" cy="1393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6696236" y="416450"/>
            <a:ext cx="1953153" cy="926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490" y="4793914"/>
            <a:ext cx="6175383" cy="142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1">
      <a:majorFont>
        <a:latin typeface="Cambr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83965</TotalTime>
  <Words>1926</Words>
  <Application>Microsoft Office PowerPoint</Application>
  <PresentationFormat>如螢幕大小 (4:3)</PresentationFormat>
  <Paragraphs>391</Paragraphs>
  <Slides>32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1" baseType="lpstr">
      <vt:lpstr>新細明體</vt:lpstr>
      <vt:lpstr>標楷體</vt:lpstr>
      <vt:lpstr>Arial</vt:lpstr>
      <vt:lpstr>Arial Black</vt:lpstr>
      <vt:lpstr>Cambria</vt:lpstr>
      <vt:lpstr>Cambria Math</vt:lpstr>
      <vt:lpstr>Times New Roman</vt:lpstr>
      <vt:lpstr>Wingdings</vt:lpstr>
      <vt:lpstr>Studio</vt:lpstr>
      <vt:lpstr>uLoBal: Enabling In-Network Load Balancing for Arbitrary Internet Services on SDN</vt:lpstr>
      <vt:lpstr>Introduction</vt:lpstr>
      <vt:lpstr>Introduction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</vt:vector>
  </TitlesOfParts>
  <Company>mediahome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chriske</cp:lastModifiedBy>
  <cp:revision>3069</cp:revision>
  <cp:lastPrinted>2013-07-22T14:09:02Z</cp:lastPrinted>
  <dcterms:created xsi:type="dcterms:W3CDTF">2004-07-16T19:12:18Z</dcterms:created>
  <dcterms:modified xsi:type="dcterms:W3CDTF">2016-10-12T02:14:18Z</dcterms:modified>
</cp:coreProperties>
</file>